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2" r:id="rId3"/>
  </p:sldMasterIdLst>
  <p:notesMasterIdLst>
    <p:notesMasterId r:id="rId11"/>
  </p:notesMasterIdLst>
  <p:handoutMasterIdLst>
    <p:handoutMasterId r:id="rId34"/>
  </p:handoutMasterIdLst>
  <p:sldIdLst>
    <p:sldId id="322" r:id="rId4"/>
    <p:sldId id="8019" r:id="rId5"/>
    <p:sldId id="8068" r:id="rId6"/>
    <p:sldId id="8055" r:id="rId7"/>
    <p:sldId id="8031" r:id="rId8"/>
    <p:sldId id="8107" r:id="rId9"/>
    <p:sldId id="8060" r:id="rId10"/>
    <p:sldId id="8064" r:id="rId12"/>
    <p:sldId id="8131" r:id="rId13"/>
    <p:sldId id="8133" r:id="rId14"/>
    <p:sldId id="8132" r:id="rId15"/>
    <p:sldId id="8134" r:id="rId16"/>
    <p:sldId id="8135" r:id="rId17"/>
    <p:sldId id="8136" r:id="rId18"/>
    <p:sldId id="8067" r:id="rId19"/>
    <p:sldId id="8056" r:id="rId20"/>
    <p:sldId id="8081" r:id="rId21"/>
    <p:sldId id="8053" r:id="rId22"/>
    <p:sldId id="8076" r:id="rId23"/>
    <p:sldId id="8077" r:id="rId24"/>
    <p:sldId id="8137" r:id="rId25"/>
    <p:sldId id="8082" r:id="rId26"/>
    <p:sldId id="8086" r:id="rId27"/>
    <p:sldId id="8138" r:id="rId28"/>
    <p:sldId id="8139" r:id="rId29"/>
    <p:sldId id="8087" r:id="rId30"/>
    <p:sldId id="8069" r:id="rId31"/>
    <p:sldId id="8052" r:id="rId32"/>
    <p:sldId id="7150" r:id="rId33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 userDrawn="1">
          <p15:clr>
            <a:srgbClr val="A4A3A4"/>
          </p15:clr>
        </p15:guide>
        <p15:guide id="2" pos="38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2" autoAdjust="0"/>
    <p:restoredTop sz="95351" autoAdjust="0"/>
  </p:normalViewPr>
  <p:slideViewPr>
    <p:cSldViewPr snapToGrid="0" showGuides="1">
      <p:cViewPr varScale="1">
        <p:scale>
          <a:sx n="156" d="100"/>
          <a:sy n="156" d="100"/>
        </p:scale>
        <p:origin x="384" y="88"/>
      </p:cViewPr>
      <p:guideLst>
        <p:guide orient="horz" pos="2154"/>
        <p:guide pos="38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8" Type="http://schemas.openxmlformats.org/officeDocument/2006/relationships/tags" Target="tags/tag26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ADB97-6933-4BBC-A55F-93CB8D52DA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674A8-0F4B-4B41-ABB0-E94ACC953EA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E4ACE-D239-45FF-BA4D-6701D15973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52CBD-C8F4-4EE3-B33F-7E804526B7F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90650" y="764705"/>
            <a:ext cx="9410700" cy="2133600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930402" y="2996952"/>
            <a:ext cx="8331199" cy="23622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3200"/>
            </a:lvl1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5ADEC62A-3F38-4155-A745-B56F56B1637D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2ACB9267-387A-4112-97AC-F67EDF45549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1" y="122238"/>
            <a:ext cx="2743200" cy="6008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122238"/>
            <a:ext cx="8026400" cy="6008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54218-5756-4C6F-B12E-13B2EC0EC0CD}" type="slidenum">
              <a:rPr lang="zh-CN" altLang="en-US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239349" y="634678"/>
            <a:ext cx="11809312" cy="562074"/>
          </a:xfrm>
          <a:prstGeom prst="rect">
            <a:avLst/>
          </a:prstGeom>
        </p:spPr>
        <p:txBody>
          <a:bodyPr/>
          <a:lstStyle>
            <a:lvl1pPr algn="l">
              <a:defRPr sz="3200" spc="100" baseline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 bwMode="auto">
          <a:xfrm>
            <a:off x="-1" y="1268760"/>
            <a:ext cx="9576000" cy="180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0">
                <a:schemeClr val="bg1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70647" y="1992779"/>
            <a:ext cx="7682753" cy="228600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70647" y="4712447"/>
            <a:ext cx="7364506" cy="121023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2EF2C-8617-4E8D-9C8A-771407435FE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4876" y="251741"/>
            <a:ext cx="9988924" cy="93908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93877"/>
            <a:ext cx="10515600" cy="447243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086971" y="6356349"/>
            <a:ext cx="2743200" cy="365125"/>
          </a:xfrm>
        </p:spPr>
        <p:txBody>
          <a:bodyPr/>
          <a:lstStyle/>
          <a:p>
            <a:fld id="{13E0B116-F030-4C6E-907D-24696DD7EE0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330478" y="6394217"/>
            <a:ext cx="1340597" cy="260722"/>
          </a:xfrm>
        </p:spPr>
        <p:txBody>
          <a:bodyPr/>
          <a:lstStyle/>
          <a:p>
            <a:fld id="{E615892B-83CD-4852-A163-816BBE635E3B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343502" y="5959532"/>
            <a:ext cx="333318" cy="333318"/>
            <a:chOff x="11520099" y="6172200"/>
            <a:chExt cx="333318" cy="333318"/>
          </a:xfrm>
        </p:grpSpPr>
        <p:sp>
          <p:nvSpPr>
            <p:cNvPr id="8" name="椭圆 7"/>
            <p:cNvSpPr/>
            <p:nvPr/>
          </p:nvSpPr>
          <p:spPr>
            <a:xfrm>
              <a:off x="11520099" y="6172200"/>
              <a:ext cx="333318" cy="333318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9" name="appartments_160217"/>
            <p:cNvSpPr>
              <a:spLocks noChangeAspect="1"/>
            </p:cNvSpPr>
            <p:nvPr/>
          </p:nvSpPr>
          <p:spPr bwMode="auto">
            <a:xfrm>
              <a:off x="11567497" y="6203086"/>
              <a:ext cx="238522" cy="238208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</p:sp>
      </p:grpSp>
      <p:sp>
        <p:nvSpPr>
          <p:cNvPr id="10" name="矩形 9"/>
          <p:cNvSpPr/>
          <p:nvPr userDrawn="1"/>
        </p:nvSpPr>
        <p:spPr>
          <a:xfrm>
            <a:off x="738414" y="6000796"/>
            <a:ext cx="2512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rtl="0" eaLnBrk="1" latinLnBrk="0" hangingPunct="1"/>
            <a:r>
              <a:rPr lang="en-US" altLang="zh-CN" sz="1600" kern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Peng Cheng Laboratory</a:t>
            </a:r>
            <a:endParaRPr lang="en-US" altLang="zh-CN" sz="1600" kern="120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365125" y="565150"/>
            <a:ext cx="892175" cy="152835"/>
            <a:chOff x="365125" y="565150"/>
            <a:chExt cx="892175" cy="152835"/>
          </a:xfrm>
        </p:grpSpPr>
        <p:sp>
          <p:nvSpPr>
            <p:cNvPr id="12" name="矩形 11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 rot="10800000">
            <a:off x="10950575" y="6169025"/>
            <a:ext cx="892175" cy="152835"/>
            <a:chOff x="365125" y="565150"/>
            <a:chExt cx="892175" cy="152835"/>
          </a:xfrm>
        </p:grpSpPr>
        <p:sp>
          <p:nvSpPr>
            <p:cNvPr id="16" name="矩形 15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>
            <a:fillRect/>
          </a:stretch>
        </p:blipFill>
        <p:spPr>
          <a:xfrm>
            <a:off x="10876854" y="520300"/>
            <a:ext cx="939088" cy="939088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3AFA-56C6-472E-BF21-32DC9E277C6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62D1-A0BC-48CC-B41F-034E8E912D8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5509" y="181815"/>
            <a:ext cx="10374406" cy="9390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33153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155444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33153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155444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0895-0A74-426D-AD20-44FB46A1D511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 txBox="1"/>
          <p:nvPr userDrawn="1"/>
        </p:nvSpPr>
        <p:spPr>
          <a:xfrm>
            <a:off x="10330478" y="6394217"/>
            <a:ext cx="1340597" cy="260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15892B-83CD-4852-A163-816BBE635E3B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343502" y="5959532"/>
            <a:ext cx="333318" cy="333318"/>
            <a:chOff x="11520099" y="6172200"/>
            <a:chExt cx="333318" cy="333318"/>
          </a:xfrm>
        </p:grpSpPr>
        <p:sp>
          <p:nvSpPr>
            <p:cNvPr id="12" name="椭圆 11"/>
            <p:cNvSpPr/>
            <p:nvPr/>
          </p:nvSpPr>
          <p:spPr>
            <a:xfrm>
              <a:off x="11520099" y="6172200"/>
              <a:ext cx="333318" cy="333318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3" name="appartments_160217"/>
            <p:cNvSpPr>
              <a:spLocks noChangeAspect="1"/>
            </p:cNvSpPr>
            <p:nvPr/>
          </p:nvSpPr>
          <p:spPr bwMode="auto">
            <a:xfrm>
              <a:off x="11567497" y="6203086"/>
              <a:ext cx="238522" cy="238208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</p:sp>
      </p:grpSp>
      <p:sp>
        <p:nvSpPr>
          <p:cNvPr id="14" name="矩形 13"/>
          <p:cNvSpPr/>
          <p:nvPr userDrawn="1"/>
        </p:nvSpPr>
        <p:spPr>
          <a:xfrm>
            <a:off x="738414" y="5651165"/>
            <a:ext cx="2512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rtl="0" eaLnBrk="1" latinLnBrk="0" hangingPunct="1"/>
            <a:r>
              <a:rPr lang="en-US" altLang="zh-CN" sz="1600" kern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Peng Cheng Laboratory</a:t>
            </a:r>
            <a:endParaRPr lang="en-US" altLang="zh-CN" sz="1600" kern="120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365125" y="565150"/>
            <a:ext cx="892175" cy="152835"/>
            <a:chOff x="365125" y="565150"/>
            <a:chExt cx="892175" cy="152835"/>
          </a:xfrm>
        </p:grpSpPr>
        <p:sp>
          <p:nvSpPr>
            <p:cNvPr id="16" name="矩形 15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 rot="10800000">
            <a:off x="10950575" y="6169025"/>
            <a:ext cx="892175" cy="152835"/>
            <a:chOff x="365125" y="565150"/>
            <a:chExt cx="892175" cy="152835"/>
          </a:xfrm>
        </p:grpSpPr>
        <p:sp>
          <p:nvSpPr>
            <p:cNvPr id="20" name="矩形 19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>
            <a:fillRect/>
          </a:stretch>
        </p:blipFill>
        <p:spPr>
          <a:xfrm>
            <a:off x="10876854" y="520300"/>
            <a:ext cx="939088" cy="939088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98711" y="1703107"/>
            <a:ext cx="10515600" cy="1120775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谢  谢！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D519-A30F-4EE4-A60F-51EC1745D88A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122239"/>
            <a:ext cx="10959008" cy="930498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96752"/>
            <a:ext cx="10972800" cy="49341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CB968BC3-0632-4F98-9194-1A79C14210A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35359-1C3C-437A-AAC2-F24B36CA5B39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49EF-F24D-4FE2-8691-CEBD1ABE4C48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32885-569B-4EC8-A8C8-9E657FAA37C6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F94F-EE6A-41EC-BE76-745371B3F5D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6135E-DB11-4477-A402-923A23C8C71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5" y="2906715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F932BA7D-04FF-4942-A810-FC5CBECC402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1" y="1196752"/>
            <a:ext cx="5384801" cy="49341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196752"/>
            <a:ext cx="5384801" cy="49341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13852506-876A-409F-A79D-30F6F54DC31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71600903-5AB1-447A-87DA-3F3AA798C0D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B45D2C6F-4764-4B04-BDBB-02C8976C315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8206528A-63C7-475D-97A1-E5A4647F574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1"/>
            <a:ext cx="4011085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08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B9F1F084-F0F5-44D5-AC5C-1F0AB9CE197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AC37624C-9B68-4D9F-B535-21950194919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22238"/>
            <a:ext cx="10957984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96975"/>
            <a:ext cx="1097280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1" y="6381750"/>
            <a:ext cx="3860801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000" b="0"/>
            </a:lvl1pPr>
          </a:lstStyle>
          <a:p>
            <a:pPr>
              <a:defRPr/>
            </a:pPr>
            <a:fld id="{E70F5F12-3942-4EA0-85F2-AB2179456999}" type="slidenum">
              <a:rPr lang="zh-CN" altLang="en-US"/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92150" indent="-3479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987425" indent="-2940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280795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1598295" indent="-31623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0554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26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698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0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0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27947"/>
            <a:ext cx="10515600" cy="4449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01472-04AC-48B7-8ABA-29FB061930F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5892B-83CD-4852-A163-816BBE635E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600"/>
        </a:spcBef>
        <a:buClr>
          <a:srgbClr val="0070C0"/>
        </a:buClr>
        <a:buSzPct val="80000"/>
        <a:buFont typeface="Wingdings" panose="05000000000000000000" pitchFamily="2" charset="2"/>
        <a:buChar char="l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1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1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1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emf"/><Relationship Id="rId2" Type="http://schemas.openxmlformats.org/officeDocument/2006/relationships/oleObject" Target="../embeddings/oleObject4.bin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1" Type="http://schemas.openxmlformats.org/officeDocument/2006/relationships/oleObject" Target="../embeddings/oleObject5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yuque.com/shadowzhao/wke6a5/hcgz9dysoa2xq5af?singleDoc#%20&#12298;day2&#12299;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/>
          <p:cNvSpPr>
            <a:spLocks noGrp="1"/>
          </p:cNvSpPr>
          <p:nvPr>
            <p:ph type="ctrTitle"/>
          </p:nvPr>
        </p:nvSpPr>
        <p:spPr>
          <a:xfrm>
            <a:off x="588378" y="1366439"/>
            <a:ext cx="11015244" cy="198153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5400" dirty="0">
                <a:solidFill>
                  <a:srgbClr val="330066"/>
                </a:solidFill>
              </a:rPr>
              <a:t>iEDA</a:t>
            </a:r>
            <a:r>
              <a:rPr lang="zh-CN" altLang="en-US" sz="5400" dirty="0">
                <a:solidFill>
                  <a:srgbClr val="330066"/>
                </a:solidFill>
              </a:rPr>
              <a:t>水滴计划答辩</a:t>
            </a:r>
            <a:br>
              <a:rPr lang="en-US" altLang="zh-CN" sz="5400" dirty="0">
                <a:solidFill>
                  <a:srgbClr val="330066"/>
                </a:solidFill>
              </a:rPr>
            </a:br>
            <a:r>
              <a:rPr lang="en-US" altLang="zh-CN" sz="5400" dirty="0">
                <a:solidFill>
                  <a:srgbClr val="330066"/>
                </a:solidFill>
              </a:rPr>
              <a:t>                    </a:t>
            </a:r>
            <a:r>
              <a:rPr lang="en-US" altLang="zh-CN" sz="4800" dirty="0">
                <a:solidFill>
                  <a:srgbClr val="330066"/>
                </a:solidFill>
              </a:rPr>
              <a:t>——2024-08</a:t>
            </a:r>
            <a:r>
              <a:rPr lang="en-US" altLang="zh-CN" sz="5400" dirty="0">
                <a:solidFill>
                  <a:srgbClr val="330066"/>
                </a:solidFill>
              </a:rPr>
              <a:t>             </a:t>
            </a:r>
            <a:endParaRPr lang="en-US" altLang="en-US" sz="5400" dirty="0">
              <a:solidFill>
                <a:srgbClr val="330066"/>
              </a:solidFill>
            </a:endParaRPr>
          </a:p>
        </p:txBody>
      </p:sp>
      <p:sp>
        <p:nvSpPr>
          <p:cNvPr id="16387" name="Subtitle 4"/>
          <p:cNvSpPr>
            <a:spLocks noGrp="1"/>
          </p:cNvSpPr>
          <p:nvPr>
            <p:ph type="subTitle" idx="1"/>
          </p:nvPr>
        </p:nvSpPr>
        <p:spPr>
          <a:xfrm>
            <a:off x="3071532" y="3853369"/>
            <a:ext cx="6248209" cy="820232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iEDA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课题组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赵正杰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773236" y="5491561"/>
            <a:ext cx="2844800" cy="457200"/>
          </a:xfrm>
        </p:spPr>
        <p:txBody>
          <a:bodyPr/>
          <a:lstStyle/>
          <a:p>
            <a:pPr algn="ctr">
              <a:defRPr/>
            </a:pPr>
            <a:r>
              <a:rPr lang="en-US" altLang="zh-CN" sz="2000" b="1" dirty="0"/>
              <a:t>2024</a:t>
            </a:r>
            <a:r>
              <a:rPr lang="zh-CN" altLang="en-US" sz="2000" b="1" dirty="0"/>
              <a:t>年</a:t>
            </a:r>
            <a:r>
              <a:rPr lang="en-US" altLang="zh-CN" sz="2000" b="1" dirty="0"/>
              <a:t>08</a:t>
            </a:r>
            <a:r>
              <a:rPr lang="zh-CN" altLang="en-US" sz="2000" b="1" dirty="0"/>
              <a:t>月</a:t>
            </a:r>
            <a:r>
              <a:rPr lang="en-US" altLang="zh-CN" sz="2000" b="1" dirty="0"/>
              <a:t>17</a:t>
            </a:r>
            <a:r>
              <a:rPr lang="zh-CN" altLang="en-US" sz="2000" b="1" dirty="0"/>
              <a:t>日</a:t>
            </a:r>
            <a:endParaRPr lang="en-US" altLang="zh-CN" sz="2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</a:t>
            </a:r>
            <a:r>
              <a:rPr lang="zh-CN" altLang="en-US" dirty="0"/>
              <a:t>设计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835" y="1381125"/>
            <a:ext cx="4870450" cy="45656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025" y="2095500"/>
            <a:ext cx="4668520" cy="4527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080" y="2947670"/>
            <a:ext cx="5547360" cy="24269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</a:t>
            </a:r>
            <a:r>
              <a:rPr lang="zh-CN" altLang="en-US" dirty="0"/>
              <a:t>设计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1200" y="2199640"/>
            <a:ext cx="7462520" cy="30156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15" y="3189605"/>
            <a:ext cx="3295650" cy="10350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</a:t>
            </a:r>
            <a:r>
              <a:rPr lang="zh-CN" altLang="en-US" dirty="0"/>
              <a:t>设计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" y="2006600"/>
            <a:ext cx="5257800" cy="3340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885" y="2595245"/>
            <a:ext cx="5257800" cy="15811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</a:t>
            </a:r>
            <a:r>
              <a:rPr lang="zh-CN" altLang="en-US" dirty="0"/>
              <a:t>设计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" y="2001520"/>
            <a:ext cx="5491480" cy="323278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"/>
        </p:blipFill>
        <p:spPr>
          <a:xfrm>
            <a:off x="5742305" y="1394460"/>
            <a:ext cx="6282690" cy="40697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</a:t>
            </a:r>
            <a:r>
              <a:rPr lang="zh-CN" altLang="en-US" dirty="0"/>
              <a:t>设计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1"/>
        </p:blipFill>
        <p:spPr>
          <a:xfrm>
            <a:off x="751523" y="2552383"/>
            <a:ext cx="3457575" cy="160972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</p:blipFill>
        <p:spPr>
          <a:xfrm>
            <a:off x="4698365" y="2552700"/>
            <a:ext cx="3539490" cy="161036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</p:blipFill>
        <p:spPr>
          <a:xfrm>
            <a:off x="8681720" y="1749425"/>
            <a:ext cx="2634615" cy="35890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实习总结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96752"/>
            <a:ext cx="5478731" cy="493417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存在问题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2">
              <a:spcAft>
                <a:spcPts val="600"/>
              </a:spcAft>
            </a:pPr>
            <a:r>
              <a:rPr lang="zh-CN" altLang="en-US" sz="2400" b="1" dirty="0">
                <a:cs typeface="+mn-cs"/>
              </a:rPr>
              <a:t>架构编写生疏</a:t>
            </a:r>
            <a:endParaRPr lang="en-US" altLang="zh-CN" sz="1800" dirty="0"/>
          </a:p>
          <a:p>
            <a:pPr lvl="2">
              <a:spcAft>
                <a:spcPts val="600"/>
              </a:spcAft>
            </a:pPr>
            <a:r>
              <a:rPr lang="zh-CN" altLang="en-US" sz="1800" dirty="0"/>
              <a:t>理论仅存在于考卷上，实战起来全忘光</a:t>
            </a:r>
            <a:endParaRPr lang="en-US" altLang="zh-CN" sz="1800" dirty="0"/>
          </a:p>
          <a:p>
            <a:pPr lvl="2">
              <a:spcAft>
                <a:spcPts val="600"/>
              </a:spcAft>
            </a:pPr>
            <a:r>
              <a:rPr lang="zh-CN" altLang="en-US" sz="1800" dirty="0"/>
              <a:t>在设计之初就想到了用</a:t>
            </a:r>
            <a:r>
              <a:rPr lang="en-US" altLang="zh-CN" sz="1800" dirty="0"/>
              <a:t>map</a:t>
            </a:r>
            <a:r>
              <a:rPr lang="zh-CN" altLang="en-US" sz="1800" dirty="0"/>
              <a:t>去实现，但是为了省事，使用了队列实现，等到后期发现很难进行扩展，但是已经写了很多代码了，也难以重构了，就只能硬着头皮继续写。</a:t>
            </a:r>
            <a:endParaRPr lang="en-US" altLang="zh-CN" sz="1800" dirty="0"/>
          </a:p>
          <a:p>
            <a:pPr lvl="1">
              <a:spcAft>
                <a:spcPts val="600"/>
              </a:spcAft>
            </a:pPr>
            <a:r>
              <a:rPr lang="en-US" altLang="zh-CN" sz="2400" b="1" dirty="0" err="1">
                <a:cs typeface="+mn-cs"/>
              </a:rPr>
              <a:t>VScode</a:t>
            </a:r>
            <a:r>
              <a:rPr lang="zh-CN" altLang="en-US" sz="2400" b="1" dirty="0" err="1">
                <a:cs typeface="+mn-cs"/>
              </a:rPr>
              <a:t>调试</a:t>
            </a:r>
            <a:r>
              <a:rPr lang="zh-CN" altLang="en-US" sz="2400" b="1" dirty="0">
                <a:cs typeface="+mn-cs"/>
              </a:rPr>
              <a:t>不熟练</a:t>
            </a:r>
            <a:endParaRPr lang="zh-CN" altLang="en-US" sz="2400" b="1" dirty="0">
              <a:cs typeface="+mn-cs"/>
            </a:endParaRPr>
          </a:p>
          <a:p>
            <a:pPr lvl="2">
              <a:spcAft>
                <a:spcPts val="600"/>
              </a:spcAft>
            </a:pPr>
            <a:r>
              <a:rPr lang="zh-CN" altLang="en-US" sz="1800" dirty="0">
                <a:cs typeface="+mn-ea"/>
              </a:rPr>
              <a:t>以前没用过vscode，都是用vs的，vscode的josn文件配置太生疏了</a:t>
            </a:r>
            <a:endParaRPr lang="zh-CN" altLang="en-US" sz="1800" dirty="0">
              <a:cs typeface="+mn-ea"/>
            </a:endParaRPr>
          </a:p>
          <a:p>
            <a:pPr marL="1150620" lvl="3" indent="0">
              <a:spcAft>
                <a:spcPts val="600"/>
              </a:spcAft>
              <a:buNone/>
            </a:pPr>
            <a:endParaRPr lang="en-US" altLang="zh-CN" sz="1825" dirty="0"/>
          </a:p>
        </p:txBody>
      </p:sp>
      <p:sp>
        <p:nvSpPr>
          <p:cNvPr id="4" name="内容占位符 2"/>
          <p:cNvSpPr txBox="1"/>
          <p:nvPr/>
        </p:nvSpPr>
        <p:spPr bwMode="auto">
          <a:xfrm>
            <a:off x="6516460" y="1196751"/>
            <a:ext cx="5478731" cy="493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kern="0" dirty="0">
                <a:solidFill>
                  <a:srgbClr val="0070C0"/>
                </a:solidFill>
              </a:rPr>
              <a:t>努力方向</a:t>
            </a:r>
            <a:endParaRPr lang="en-US" altLang="zh-CN" sz="2800" b="1" kern="0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400" b="1" kern="0" dirty="0"/>
              <a:t>继续学习</a:t>
            </a:r>
            <a:r>
              <a:rPr lang="en-US" altLang="zh-CN" sz="2400" b="1" kern="0" dirty="0"/>
              <a:t>vscode</a:t>
            </a:r>
            <a:r>
              <a:rPr lang="zh-CN" altLang="en-US" sz="2400" b="1" kern="0" dirty="0"/>
              <a:t>的</a:t>
            </a:r>
            <a:r>
              <a:rPr lang="en-US" altLang="zh-CN" sz="2400" b="1" kern="0" dirty="0"/>
              <a:t>josn</a:t>
            </a:r>
            <a:r>
              <a:rPr lang="zh-CN" altLang="en-US" sz="2400" b="1" kern="0" dirty="0"/>
              <a:t>文件</a:t>
            </a:r>
            <a:endParaRPr lang="en-US" altLang="zh-CN" sz="2400" b="1" kern="0" dirty="0"/>
          </a:p>
          <a:p>
            <a:pPr lvl="1">
              <a:spcAft>
                <a:spcPts val="600"/>
              </a:spcAft>
            </a:pPr>
            <a:r>
              <a:rPr lang="zh-CN" altLang="en-US" sz="2400" b="1" kern="0" dirty="0"/>
              <a:t>学习</a:t>
            </a:r>
            <a:r>
              <a:rPr lang="en-US" altLang="zh-CN" sz="2400" b="1" kern="0" dirty="0"/>
              <a:t>Cmake</a:t>
            </a:r>
            <a:r>
              <a:rPr lang="zh-CN" altLang="en-US" sz="2400" b="1" kern="0" dirty="0"/>
              <a:t>和</a:t>
            </a:r>
            <a:r>
              <a:rPr lang="en-US" altLang="zh-CN" sz="2400" b="1" kern="0" dirty="0"/>
              <a:t>josn</a:t>
            </a:r>
            <a:r>
              <a:rPr lang="zh-CN" altLang="en-US" sz="2400" b="1" kern="0" dirty="0"/>
              <a:t>的联动</a:t>
            </a:r>
            <a:endParaRPr lang="en-US" altLang="zh-CN" sz="2400" b="1" kern="0" dirty="0"/>
          </a:p>
          <a:p>
            <a:pPr lvl="1">
              <a:spcAft>
                <a:spcPts val="600"/>
              </a:spcAft>
            </a:pPr>
            <a:r>
              <a:rPr lang="zh-CN" altLang="en-US" sz="2400" b="1" kern="0" dirty="0"/>
              <a:t>完善架构的设计，把学到的知识应用于</a:t>
            </a:r>
            <a:r>
              <a:rPr lang="zh-CN" altLang="en-US" sz="2400" b="1" kern="0" dirty="0"/>
              <a:t>实践</a:t>
            </a:r>
            <a:endParaRPr lang="en-US" altLang="zh-CN" sz="2400" b="1" kern="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5104097" y="2169566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个人简介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5097405" y="3043289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C++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实习总结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5104965" y="391701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EDA</a:t>
            </a:r>
            <a:r>
              <a:rPr lang="zh-CN" alt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实习总结</a:t>
            </a:r>
            <a:endParaRPr lang="zh-CN" altLang="en-US" sz="32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菱形 8"/>
          <p:cNvSpPr/>
          <p:nvPr>
            <p:custDataLst>
              <p:tags r:id="rId4"/>
            </p:custDataLst>
          </p:nvPr>
        </p:nvSpPr>
        <p:spPr>
          <a:xfrm>
            <a:off x="4106763" y="2038707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4106763" y="216956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菱形 10"/>
          <p:cNvSpPr/>
          <p:nvPr>
            <p:custDataLst>
              <p:tags r:id="rId6"/>
            </p:custDataLst>
          </p:nvPr>
        </p:nvSpPr>
        <p:spPr>
          <a:xfrm>
            <a:off x="4100071" y="2917075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4093460" y="3039909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菱形 12"/>
          <p:cNvSpPr/>
          <p:nvPr>
            <p:custDataLst>
              <p:tags r:id="rId8"/>
            </p:custDataLst>
          </p:nvPr>
        </p:nvSpPr>
        <p:spPr>
          <a:xfrm>
            <a:off x="4107631" y="379544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4098943" y="391272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10"/>
            </p:custDataLst>
          </p:nvPr>
        </p:nvSpPr>
        <p:spPr>
          <a:xfrm>
            <a:off x="5097405" y="474430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感兴趣的内容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菱形 15"/>
          <p:cNvSpPr/>
          <p:nvPr>
            <p:custDataLst>
              <p:tags r:id="rId11"/>
            </p:custDataLst>
          </p:nvPr>
        </p:nvSpPr>
        <p:spPr>
          <a:xfrm>
            <a:off x="4100071" y="462273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4091383" y="474001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EDA</a:t>
            </a:r>
            <a:r>
              <a:rPr lang="zh-CN" altLang="en-US" dirty="0"/>
              <a:t>实习总结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96975"/>
            <a:ext cx="10972800" cy="529844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学习</a:t>
            </a:r>
            <a:r>
              <a:rPr lang="en-US" altLang="zh-CN" sz="2800" b="1" dirty="0">
                <a:solidFill>
                  <a:srgbClr val="0070C0"/>
                </a:solidFill>
              </a:rPr>
              <a:t>EDA</a:t>
            </a:r>
            <a:r>
              <a:rPr lang="zh-CN" altLang="en-US" sz="2800" b="1" dirty="0">
                <a:solidFill>
                  <a:srgbClr val="0070C0"/>
                </a:solidFill>
              </a:rPr>
              <a:t>基础知识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altLang="zh-CN" sz="2000" dirty="0"/>
              <a:t>《</a:t>
            </a:r>
            <a:r>
              <a:rPr lang="zh-CN" altLang="en-US" sz="2000" dirty="0"/>
              <a:t>数字集成电路物理设计</a:t>
            </a:r>
            <a:r>
              <a:rPr lang="en-US" altLang="zh-CN" sz="2000" dirty="0"/>
              <a:t>》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lang="en-US" altLang="zh-CN" sz="2000" dirty="0"/>
              <a:t>《</a:t>
            </a:r>
            <a:r>
              <a:rPr lang="zh-CN" altLang="en-US" sz="2000" dirty="0"/>
              <a:t>超大规模集成电路物理设计 从图分割到时序收敛</a:t>
            </a:r>
            <a:r>
              <a:rPr lang="en-US" altLang="zh-CN" sz="2000" dirty="0"/>
              <a:t>》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lang="en-US" altLang="zh-CN" sz="2000" dirty="0"/>
              <a:t>《EDA</a:t>
            </a:r>
            <a:r>
              <a:rPr lang="zh-CN" altLang="en-US" sz="2000" dirty="0"/>
              <a:t>设计流程</a:t>
            </a:r>
            <a:r>
              <a:rPr lang="en-US" altLang="zh-CN" sz="2000" dirty="0"/>
              <a:t>》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lang="en-US" altLang="zh-CN" sz="2000" dirty="0"/>
              <a:t>《</a:t>
            </a:r>
            <a:r>
              <a:rPr lang="zh-CN" altLang="en-US" sz="2000" dirty="0"/>
              <a:t>数字</a:t>
            </a:r>
            <a:r>
              <a:rPr lang="en-US" altLang="zh-CN" sz="2000" dirty="0"/>
              <a:t>IC</a:t>
            </a:r>
            <a:r>
              <a:rPr lang="zh-CN" altLang="en-US" sz="2000" dirty="0"/>
              <a:t>后端设计</a:t>
            </a:r>
            <a:r>
              <a:rPr lang="en-US" altLang="zh-CN" sz="2000" dirty="0"/>
              <a:t>》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lang="en-US" altLang="zh-CN" sz="2000" dirty="0"/>
              <a:t>《</a:t>
            </a:r>
            <a:r>
              <a:rPr lang="zh-CN" altLang="en-US" sz="2000" dirty="0"/>
              <a:t>集成电路静态时序分析与建模</a:t>
            </a:r>
            <a:r>
              <a:rPr lang="en-US" altLang="zh-CN" sz="2000" dirty="0"/>
              <a:t>》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en-US" altLang="zh-CN" sz="2800" b="1" dirty="0">
                <a:solidFill>
                  <a:srgbClr val="0070C0"/>
                </a:solidFill>
              </a:rPr>
              <a:t>iEDA</a:t>
            </a:r>
            <a:r>
              <a:rPr lang="zh-CN" altLang="en-US" sz="2800" b="1" dirty="0">
                <a:solidFill>
                  <a:srgbClr val="0070C0"/>
                </a:solidFill>
              </a:rPr>
              <a:t>流程实践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000" dirty="0"/>
              <a:t>跑通工艺</a:t>
            </a:r>
            <a:r>
              <a:rPr lang="en-US" altLang="zh-CN" sz="2000" dirty="0"/>
              <a:t>sky130</a:t>
            </a:r>
            <a:r>
              <a:rPr lang="zh-CN" altLang="en-US" sz="2000" dirty="0"/>
              <a:t> </a:t>
            </a:r>
            <a:r>
              <a:rPr lang="en-US" altLang="zh-CN" sz="2000" dirty="0" err="1"/>
              <a:t>gcd</a:t>
            </a:r>
            <a:r>
              <a:rPr lang="zh-CN" altLang="en-US" sz="2000" dirty="0"/>
              <a:t>设计与</a:t>
            </a:r>
            <a:r>
              <a:rPr lang="en-US" altLang="zh-CN" sz="2000" dirty="0" err="1"/>
              <a:t>uart</a:t>
            </a:r>
            <a:r>
              <a:rPr lang="zh-CN" altLang="en-US" sz="2000" dirty="0"/>
              <a:t>设计，进行相关数据的统计</a:t>
            </a:r>
            <a:endParaRPr lang="en-US" altLang="zh-CN" sz="2400" dirty="0"/>
          </a:p>
          <a:p>
            <a:pPr>
              <a:spcAft>
                <a:spcPts val="600"/>
              </a:spcAft>
            </a:pPr>
            <a:r>
              <a:rPr lang="en-US" altLang="zh-CN" sz="2800" b="1" dirty="0">
                <a:solidFill>
                  <a:srgbClr val="0070C0"/>
                </a:solidFill>
              </a:rPr>
              <a:t>iEDA</a:t>
            </a:r>
            <a:r>
              <a:rPr lang="zh-CN" altLang="en-US" sz="2800" b="1" dirty="0">
                <a:solidFill>
                  <a:srgbClr val="0070C0"/>
                </a:solidFill>
              </a:rPr>
              <a:t>工程布局合法化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000" dirty="0"/>
              <a:t>学习</a:t>
            </a:r>
            <a:r>
              <a:rPr lang="en-US" altLang="zh-CN" sz="2000" dirty="0"/>
              <a:t>iEDA</a:t>
            </a:r>
            <a:r>
              <a:rPr lang="zh-CN" altLang="en-US" sz="2000" dirty="0"/>
              <a:t>架构，理解</a:t>
            </a:r>
            <a:r>
              <a:rPr lang="en-US" altLang="zh-CN" sz="2000" dirty="0"/>
              <a:t>iEDA</a:t>
            </a:r>
            <a:r>
              <a:rPr lang="zh-CN" altLang="en-US" sz="2000" dirty="0"/>
              <a:t>设计</a:t>
            </a:r>
            <a:r>
              <a:rPr lang="zh-CN" altLang="en-US" sz="2000" dirty="0"/>
              <a:t>思路</a:t>
            </a:r>
            <a:endParaRPr lang="zh-CN" altLang="en-US" sz="2000" dirty="0"/>
          </a:p>
          <a:p>
            <a:pPr lvl="1">
              <a:spcAft>
                <a:spcPts val="600"/>
              </a:spcAft>
            </a:pPr>
            <a:r>
              <a:rPr lang="zh-CN" altLang="en-US" sz="2000" dirty="0"/>
              <a:t>在</a:t>
            </a:r>
            <a:r>
              <a:rPr lang="en-US" altLang="zh-CN" sz="2000" dirty="0"/>
              <a:t>iEDA Abacus</a:t>
            </a:r>
            <a:r>
              <a:rPr lang="zh-CN" altLang="en-US" sz="2000" dirty="0"/>
              <a:t>算法的基础上实现</a:t>
            </a:r>
            <a:r>
              <a:rPr lang="en-US" altLang="zh-CN" sz="2000" dirty="0"/>
              <a:t>Tetris</a:t>
            </a:r>
            <a:r>
              <a:rPr lang="zh-CN" altLang="en-US" sz="2000" dirty="0"/>
              <a:t>算法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EDA</a:t>
            </a:r>
            <a:r>
              <a:rPr lang="zh-CN" altLang="en-US" dirty="0"/>
              <a:t>基础知识</a:t>
            </a:r>
            <a:endParaRPr lang="zh-CN" altLang="en-US" dirty="0"/>
          </a:p>
        </p:txBody>
      </p:sp>
      <p:sp>
        <p:nvSpPr>
          <p:cNvPr id="24" name="内容占位符 2"/>
          <p:cNvSpPr txBox="1"/>
          <p:nvPr/>
        </p:nvSpPr>
        <p:spPr bwMode="auto">
          <a:xfrm>
            <a:off x="6709410" y="1292225"/>
            <a:ext cx="5012055" cy="5194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just">
              <a:spcAft>
                <a:spcPts val="600"/>
              </a:spcAft>
            </a:pPr>
            <a:r>
              <a:rPr lang="zh-CN" altLang="en-US" sz="2400" b="1" kern="0" dirty="0"/>
              <a:t>输入设计、工艺文件</a:t>
            </a:r>
            <a:endParaRPr lang="en-US" altLang="zh-CN" sz="2400" b="1" kern="0" dirty="0"/>
          </a:p>
          <a:p>
            <a:pPr lvl="2" algn="just">
              <a:spcAft>
                <a:spcPts val="600"/>
              </a:spcAft>
            </a:pPr>
            <a:r>
              <a:rPr lang="en-US" altLang="zh-CN" sz="2000" kern="0" dirty="0"/>
              <a:t>RTL</a:t>
            </a:r>
            <a:r>
              <a:rPr lang="zh-CN" altLang="en-US" sz="2000" kern="0" dirty="0"/>
              <a:t>：前端给出的网表，不可直接进行物理布局，需要转换一下</a:t>
            </a:r>
            <a:endParaRPr lang="en-US" altLang="zh-CN" sz="2000" kern="0" dirty="0"/>
          </a:p>
          <a:p>
            <a:pPr lvl="2" algn="just">
              <a:spcAft>
                <a:spcPts val="600"/>
              </a:spcAft>
            </a:pPr>
            <a:r>
              <a:rPr lang="en-US" altLang="zh-CN" sz="2000" kern="0" dirty="0"/>
              <a:t>LEF</a:t>
            </a:r>
            <a:r>
              <a:rPr lang="zh-CN" altLang="en-US" sz="2000" kern="0" dirty="0"/>
              <a:t>文件：一般分为</a:t>
            </a:r>
            <a:r>
              <a:rPr lang="en-US" altLang="zh-CN" sz="2000" kern="0" dirty="0"/>
              <a:t>techlef</a:t>
            </a:r>
            <a:r>
              <a:rPr lang="zh-CN" altLang="en-US" sz="2000" kern="0" dirty="0"/>
              <a:t>（用于保存层的信息）和</a:t>
            </a:r>
            <a:r>
              <a:rPr lang="en-US" altLang="zh-CN" sz="2000" kern="0" dirty="0"/>
              <a:t>std_cell_lef</a:t>
            </a:r>
            <a:r>
              <a:rPr lang="zh-CN" altLang="en-US" sz="2000" kern="0" dirty="0"/>
              <a:t>（用于保存</a:t>
            </a:r>
            <a:r>
              <a:rPr lang="en-US" altLang="zh-CN" sz="2000" kern="0" dirty="0"/>
              <a:t>cell</a:t>
            </a:r>
            <a:r>
              <a:rPr lang="zh-CN" altLang="en-US" sz="2000" kern="0" dirty="0"/>
              <a:t>的信息），一般由厂商提供</a:t>
            </a:r>
            <a:endParaRPr lang="en-US" altLang="zh-CN" sz="2000" kern="0" dirty="0"/>
          </a:p>
          <a:p>
            <a:pPr lvl="2" algn="just">
              <a:spcAft>
                <a:spcPts val="600"/>
              </a:spcAft>
            </a:pPr>
            <a:r>
              <a:rPr lang="en-US" altLang="zh-CN" sz="2000" kern="0" dirty="0"/>
              <a:t>Liberty</a:t>
            </a:r>
            <a:r>
              <a:rPr lang="zh-CN" altLang="en-US" sz="2000" kern="0" dirty="0"/>
              <a:t>文件：时序库包含</a:t>
            </a:r>
            <a:r>
              <a:rPr lang="en-US" altLang="zh-CN" sz="2000" kern="0" dirty="0"/>
              <a:t>PVT</a:t>
            </a:r>
            <a:r>
              <a:rPr lang="zh-CN" altLang="en-US" sz="2000" kern="0" dirty="0"/>
              <a:t>条件，各种</a:t>
            </a:r>
            <a:r>
              <a:rPr lang="en-US" altLang="zh-CN" sz="2000" kern="0" dirty="0"/>
              <a:t>LUT</a:t>
            </a:r>
            <a:r>
              <a:rPr lang="zh-CN" altLang="en-US" sz="2000" kern="0" dirty="0"/>
              <a:t>表（转换时间，延迟计算，功耗</a:t>
            </a:r>
            <a:r>
              <a:rPr lang="zh-CN" altLang="en-US" sz="2000" kern="0" dirty="0"/>
              <a:t>等）库文件</a:t>
            </a:r>
            <a:endParaRPr lang="en-US" altLang="zh-CN" sz="2000" kern="0" dirty="0"/>
          </a:p>
          <a:p>
            <a:pPr lvl="2" algn="just">
              <a:spcAft>
                <a:spcPts val="600"/>
              </a:spcAft>
            </a:pPr>
            <a:r>
              <a:rPr lang="en-US" altLang="zh-CN" sz="2000" kern="0" dirty="0"/>
              <a:t>SDC</a:t>
            </a:r>
            <a:r>
              <a:rPr lang="zh-CN" altLang="en-US" sz="2000" kern="0" dirty="0"/>
              <a:t>文件：时序约束文件</a:t>
            </a:r>
            <a:endParaRPr lang="zh-CN" altLang="en-US" sz="2000" kern="0" dirty="0"/>
          </a:p>
          <a:p>
            <a:pPr lvl="2" algn="just">
              <a:spcAft>
                <a:spcPts val="600"/>
              </a:spcAft>
            </a:pPr>
            <a:r>
              <a:rPr lang="en-US" altLang="zh-CN" sz="2000" kern="0" dirty="0"/>
              <a:t>DEF</a:t>
            </a:r>
            <a:r>
              <a:rPr lang="zh-CN" altLang="en-US" sz="2000" kern="0" dirty="0"/>
              <a:t>文件：</a:t>
            </a:r>
            <a:r>
              <a:rPr lang="en-US" altLang="zh-CN" sz="2000" kern="0" dirty="0"/>
              <a:t>.v</a:t>
            </a:r>
            <a:r>
              <a:rPr lang="zh-CN" altLang="en-US" sz="2000" kern="0" dirty="0"/>
              <a:t>文件的升级版可以携带更多的信息，比如位置，朝向</a:t>
            </a:r>
            <a:r>
              <a:rPr lang="zh-CN" altLang="en-US" sz="2000" kern="0" dirty="0"/>
              <a:t>等</a:t>
            </a:r>
            <a:endParaRPr lang="zh-CN" altLang="en-US" sz="2000" kern="0" dirty="0"/>
          </a:p>
        </p:txBody>
      </p:sp>
      <p:graphicFrame>
        <p:nvGraphicFramePr>
          <p:cNvPr id="11" name="对象 10"/>
          <p:cNvGraphicFramePr/>
          <p:nvPr/>
        </p:nvGraphicFramePr>
        <p:xfrm>
          <a:off x="-420370" y="780415"/>
          <a:ext cx="7840345" cy="5920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" imgW="4383405" imgH="3483610" progId="Visio.Drawing.15">
                  <p:embed/>
                </p:oleObj>
              </mc:Choice>
              <mc:Fallback>
                <p:oleObj name="" r:id="rId1" imgW="4383405" imgH="3483610" progId="Visio.Drawing.15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-420370" y="780415"/>
                        <a:ext cx="7840345" cy="5920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09601" y="122239"/>
            <a:ext cx="10959008" cy="930498"/>
          </a:xfrm>
        </p:spPr>
        <p:txBody>
          <a:bodyPr/>
          <a:lstStyle/>
          <a:p>
            <a:r>
              <a:rPr lang="en-US" altLang="zh-CN" dirty="0"/>
              <a:t>EDA</a:t>
            </a:r>
            <a:r>
              <a:rPr lang="zh-CN" altLang="en-US" dirty="0"/>
              <a:t>基础知识</a:t>
            </a:r>
            <a:endParaRPr lang="zh-CN" altLang="en-US" dirty="0"/>
          </a:p>
        </p:txBody>
      </p:sp>
      <p:graphicFrame>
        <p:nvGraphicFramePr>
          <p:cNvPr id="2" name="对象 1"/>
          <p:cNvGraphicFramePr/>
          <p:nvPr/>
        </p:nvGraphicFramePr>
        <p:xfrm>
          <a:off x="-57150" y="1736725"/>
          <a:ext cx="12359005" cy="335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902325" imgH="1625600" progId="Visio.Drawing.15">
                  <p:embed/>
                </p:oleObj>
              </mc:Choice>
              <mc:Fallback>
                <p:oleObj name="" r:id="rId1" imgW="5902325" imgH="1625600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-57150" y="1736725"/>
                        <a:ext cx="12359005" cy="335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5017737" y="1864131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个人简介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5011045" y="2737854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C++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实习总结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5018605" y="3611577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EDA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实习总结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菱形 8"/>
          <p:cNvSpPr/>
          <p:nvPr>
            <p:custDataLst>
              <p:tags r:id="rId4"/>
            </p:custDataLst>
          </p:nvPr>
        </p:nvSpPr>
        <p:spPr>
          <a:xfrm>
            <a:off x="4020403" y="1733272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4020403" y="186413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菱形 10"/>
          <p:cNvSpPr/>
          <p:nvPr>
            <p:custDataLst>
              <p:tags r:id="rId6"/>
            </p:custDataLst>
          </p:nvPr>
        </p:nvSpPr>
        <p:spPr>
          <a:xfrm>
            <a:off x="4013711" y="2611640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4007100" y="2734474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菱形 12"/>
          <p:cNvSpPr/>
          <p:nvPr>
            <p:custDataLst>
              <p:tags r:id="rId8"/>
            </p:custDataLst>
          </p:nvPr>
        </p:nvSpPr>
        <p:spPr>
          <a:xfrm>
            <a:off x="4021271" y="3490008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4012583" y="360728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10"/>
            </p:custDataLst>
          </p:nvPr>
        </p:nvSpPr>
        <p:spPr>
          <a:xfrm>
            <a:off x="5011045" y="4438867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感兴趣的内容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菱形 15"/>
          <p:cNvSpPr/>
          <p:nvPr>
            <p:custDataLst>
              <p:tags r:id="rId11"/>
            </p:custDataLst>
          </p:nvPr>
        </p:nvSpPr>
        <p:spPr>
          <a:xfrm>
            <a:off x="4013711" y="4317298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4005023" y="443457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09601" y="122239"/>
            <a:ext cx="10959008" cy="930498"/>
          </a:xfrm>
        </p:spPr>
        <p:txBody>
          <a:bodyPr/>
          <a:lstStyle/>
          <a:p>
            <a:r>
              <a:rPr lang="en-US" altLang="zh-CN" dirty="0"/>
              <a:t>EDA</a:t>
            </a:r>
            <a:r>
              <a:rPr lang="zh-CN" altLang="en-US" dirty="0"/>
              <a:t>基础知识</a:t>
            </a:r>
            <a:endParaRPr lang="zh-CN" altLang="en-US" dirty="0"/>
          </a:p>
        </p:txBody>
      </p:sp>
      <p:graphicFrame>
        <p:nvGraphicFramePr>
          <p:cNvPr id="2" name="对象 1"/>
          <p:cNvGraphicFramePr/>
          <p:nvPr/>
        </p:nvGraphicFramePr>
        <p:xfrm>
          <a:off x="0" y="2014220"/>
          <a:ext cx="12192000" cy="309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6661785" imgH="1625600" progId="Visio.Drawing.15">
                  <p:embed/>
                </p:oleObj>
              </mc:Choice>
              <mc:Fallback>
                <p:oleObj name="" r:id="rId1" imgW="6661785" imgH="1625600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2014220"/>
                        <a:ext cx="12192000" cy="309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09601" y="122239"/>
            <a:ext cx="10959008" cy="930498"/>
          </a:xfrm>
        </p:spPr>
        <p:txBody>
          <a:bodyPr/>
          <a:lstStyle/>
          <a:p>
            <a:r>
              <a:rPr lang="en-US" altLang="zh-CN" dirty="0"/>
              <a:t>EDA</a:t>
            </a:r>
            <a:r>
              <a:rPr lang="zh-CN" altLang="en-US" dirty="0"/>
              <a:t>常用</a:t>
            </a:r>
            <a:r>
              <a:rPr lang="zh-CN" altLang="en-US" dirty="0"/>
              <a:t>算法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59790" y="1573530"/>
            <a:ext cx="936244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1.LR-based</a:t>
            </a:r>
            <a:r>
              <a:rPr lang="zh-CN" altLang="en-US"/>
              <a:t>：拉格朗日法，这种方法巧妙的</a:t>
            </a:r>
            <a:r>
              <a:rPr lang="zh-CN" altLang="en-US">
                <a:solidFill>
                  <a:srgbClr val="FF0000"/>
                </a:solidFill>
              </a:rPr>
              <a:t>将电路优化过程中的约束转换成为惩罚因子</a:t>
            </a:r>
            <a:r>
              <a:rPr lang="zh-CN" altLang="en-US"/>
              <a:t>，随后每个惩罚因子都被乘以一个被称为拉格朗日乘数（LM）的系数。在优化过程中，LM作为一个动态权值，反映了每个网络的timing灵敏度等信息。然而这些方法大都以局部成本最小化为基础，在</a:t>
            </a:r>
            <a:r>
              <a:rPr lang="zh-CN" altLang="en-US">
                <a:solidFill>
                  <a:srgbClr val="FF0000"/>
                </a:solidFill>
              </a:rPr>
              <a:t>复杂的电路中很难得到全局最优解。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模拟退火法：一种经典的全局启发式算法，主要思想就是通过</a:t>
            </a:r>
            <a:r>
              <a:rPr lang="zh-CN" altLang="en-US">
                <a:solidFill>
                  <a:srgbClr val="FF0000"/>
                </a:solidFill>
              </a:rPr>
              <a:t>接受一定量的坏解</a:t>
            </a:r>
            <a:r>
              <a:rPr lang="zh-CN" altLang="en-US"/>
              <a:t>，达到跳出</a:t>
            </a:r>
            <a:r>
              <a:rPr lang="en-US" altLang="zh-CN"/>
              <a:t>LR-based</a:t>
            </a:r>
            <a:r>
              <a:rPr lang="zh-CN" altLang="en-US"/>
              <a:t>方法局部最优的</a:t>
            </a:r>
            <a:r>
              <a:rPr lang="zh-CN" altLang="en-US"/>
              <a:t>情况。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网格布局：每一层都有</a:t>
            </a:r>
            <a:r>
              <a:rPr lang="en-US" altLang="zh-CN"/>
              <a:t>VDD</a:t>
            </a:r>
            <a:r>
              <a:rPr lang="zh-CN" altLang="en-US"/>
              <a:t>和</a:t>
            </a:r>
            <a:r>
              <a:rPr lang="en-US" altLang="zh-CN"/>
              <a:t>VSS</a:t>
            </a:r>
            <a:r>
              <a:rPr lang="zh-CN" altLang="en-US"/>
              <a:t>交错分布，然后通过</a:t>
            </a:r>
            <a:r>
              <a:rPr lang="en-US" altLang="zh-CN"/>
              <a:t>via</a:t>
            </a:r>
            <a:r>
              <a:rPr lang="zh-CN" altLang="en-US"/>
              <a:t>从第一层穿到最后一层，保证芯片的</a:t>
            </a:r>
            <a:r>
              <a:rPr lang="en-US" altLang="zh-CN"/>
              <a:t>IR Drop</a:t>
            </a:r>
            <a:r>
              <a:rPr lang="zh-CN" altLang="en-US"/>
              <a:t>最</a:t>
            </a:r>
            <a:r>
              <a:rPr lang="zh-CN" altLang="en-US"/>
              <a:t>小。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4.</a:t>
            </a:r>
            <a:r>
              <a:rPr lang="zh-CN" altLang="en-US"/>
              <a:t>单元膨胀算法：上一代常用的全局布局算法，主要方式是通过膨胀单元来推开单元使其达到全局最优的</a:t>
            </a:r>
            <a:r>
              <a:rPr lang="zh-CN" altLang="en-US"/>
              <a:t>位置。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5.</a:t>
            </a:r>
            <a:r>
              <a:rPr lang="zh-CN" altLang="en-US"/>
              <a:t>非线性调整算法：通过对各种场的力进行梯度求解，利用各种力使得布局达到</a:t>
            </a:r>
            <a:r>
              <a:rPr lang="zh-CN" altLang="en-US"/>
              <a:t>最优。</a:t>
            </a:r>
            <a:br>
              <a:rPr lang="zh-CN" altLang="en-US"/>
            </a:br>
            <a:r>
              <a:rPr lang="en-US" altLang="zh-CN"/>
              <a:t>	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iEDA</a:t>
            </a:r>
            <a:r>
              <a:rPr lang="zh-CN" altLang="en-US" dirty="0"/>
              <a:t>工程布局合法化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9712" y="1105805"/>
            <a:ext cx="5011972" cy="4934173"/>
          </a:xfrm>
        </p:spPr>
        <p:txBody>
          <a:bodyPr/>
          <a:lstStyle/>
          <a:p>
            <a:pPr lvl="1">
              <a:spcAft>
                <a:spcPts val="600"/>
              </a:spcAft>
            </a:pPr>
            <a:r>
              <a:rPr lang="zh-CN" altLang="en-US" sz="2400" b="1" dirty="0"/>
              <a:t>学习</a:t>
            </a:r>
            <a:r>
              <a:rPr lang="en-US" altLang="zh-CN" sz="2400" b="1" dirty="0"/>
              <a:t>Abacus</a:t>
            </a:r>
            <a:r>
              <a:rPr lang="zh-CN" altLang="en-US" sz="2400" b="1" dirty="0"/>
              <a:t>算法</a:t>
            </a:r>
            <a:endParaRPr lang="en-US" altLang="zh-CN" sz="2400" b="1" dirty="0"/>
          </a:p>
          <a:p>
            <a:pPr marL="344170" lvl="1" indent="0">
              <a:spcAft>
                <a:spcPts val="600"/>
              </a:spcAft>
              <a:buNone/>
            </a:pPr>
            <a:endParaRPr lang="en-US" altLang="zh-CN" sz="2400" b="1" dirty="0">
              <a:solidFill>
                <a:srgbClr val="0070C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712" y="1861458"/>
            <a:ext cx="5351157" cy="3829050"/>
          </a:xfrm>
          <a:prstGeom prst="rect">
            <a:avLst/>
          </a:prstGeom>
        </p:spPr>
      </p:pic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3F4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129" y="1497393"/>
            <a:ext cx="5248242" cy="5042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Tetris</a:t>
            </a:r>
            <a:r>
              <a:rPr lang="zh-CN" altLang="en-US" dirty="0"/>
              <a:t>合法化</a:t>
            </a:r>
            <a:endParaRPr lang="zh-CN" altLang="en-US" dirty="0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3F4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385" y="1275715"/>
            <a:ext cx="5245100" cy="5410200"/>
          </a:xfrm>
          <a:prstGeom prst="rect">
            <a:avLst/>
          </a:prstGeom>
        </p:spPr>
      </p:pic>
      <p:graphicFrame>
        <p:nvGraphicFramePr>
          <p:cNvPr id="67" name="对象 66"/>
          <p:cNvGraphicFramePr/>
          <p:nvPr/>
        </p:nvGraphicFramePr>
        <p:xfrm>
          <a:off x="6944360" y="1275715"/>
          <a:ext cx="4624070" cy="5338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" name="" r:id="rId2" imgW="3546475" imgH="4088130" progId="Visio.Drawing.15">
                  <p:embed/>
                </p:oleObj>
              </mc:Choice>
              <mc:Fallback>
                <p:oleObj name="" r:id="rId2" imgW="3546475" imgH="4088130" progId="Visio.Drawing.15">
                  <p:embed/>
                  <p:pic>
                    <p:nvPicPr>
                      <p:cNvPr id="0" name="图片 6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44360" y="1275715"/>
                        <a:ext cx="4624070" cy="5338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Tetris</a:t>
            </a:r>
            <a:r>
              <a:rPr lang="zh-CN" altLang="en-US" dirty="0"/>
              <a:t>合法化</a:t>
            </a:r>
            <a:endParaRPr lang="zh-CN" altLang="en-US" dirty="0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3F4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7" name="对象 16"/>
          <p:cNvGraphicFramePr/>
          <p:nvPr/>
        </p:nvGraphicFramePr>
        <p:xfrm>
          <a:off x="2676525" y="1562100"/>
          <a:ext cx="6838950" cy="444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1" imgW="2472055" imgH="2472055" progId="Visio.Drawing.15">
                  <p:embed/>
                </p:oleObj>
              </mc:Choice>
              <mc:Fallback>
                <p:oleObj name="" r:id="rId1" imgW="2472055" imgH="2472055" progId="Visio.Drawing.15">
                  <p:embed/>
                  <p:pic>
                    <p:nvPicPr>
                      <p:cNvPr id="0" name="图片 1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76525" y="1562100"/>
                        <a:ext cx="6838950" cy="444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9994900" y="48285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王</a:t>
            </a:r>
            <a:r>
              <a:rPr lang="zh-CN" altLang="en-US"/>
              <a:t>学长算法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9994900" y="25107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我的</a:t>
            </a:r>
            <a:r>
              <a:rPr lang="zh-CN" altLang="en-US"/>
              <a:t>算法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Tetris</a:t>
            </a:r>
            <a:r>
              <a:rPr lang="zh-CN" altLang="en-US" dirty="0"/>
              <a:t>合法化</a:t>
            </a:r>
            <a:endParaRPr lang="zh-CN" altLang="en-US" dirty="0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3F4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981950" y="59436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窄的先</a:t>
            </a:r>
            <a:r>
              <a:rPr lang="zh-CN" altLang="en-US"/>
              <a:t>放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936115" y="59880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宽的</a:t>
            </a:r>
            <a:r>
              <a:rPr lang="zh-CN" altLang="en-US"/>
              <a:t>先放</a:t>
            </a:r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</p:blipFill>
        <p:spPr>
          <a:xfrm>
            <a:off x="124460" y="1135380"/>
            <a:ext cx="5317490" cy="477012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2"/>
        </p:blipFill>
        <p:spPr>
          <a:xfrm>
            <a:off x="6000115" y="1136015"/>
            <a:ext cx="5169535" cy="47694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iEDA</a:t>
            </a:r>
            <a:r>
              <a:rPr lang="zh-CN" altLang="en-US" dirty="0"/>
              <a:t>工程布局合法化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9712" y="1105805"/>
            <a:ext cx="5011972" cy="4934173"/>
          </a:xfrm>
        </p:spPr>
        <p:txBody>
          <a:bodyPr/>
          <a:lstStyle/>
          <a:p>
            <a:pPr lvl="1">
              <a:spcAft>
                <a:spcPts val="600"/>
              </a:spcAft>
            </a:pPr>
            <a:r>
              <a:rPr lang="zh-CN" altLang="en-US" sz="2400" b="1" dirty="0"/>
              <a:t>实现</a:t>
            </a:r>
            <a:r>
              <a:rPr lang="en-US" altLang="zh-CN" sz="2400" b="1" dirty="0"/>
              <a:t>Tetris</a:t>
            </a:r>
            <a:r>
              <a:rPr lang="zh-CN" altLang="en-US" sz="2400" b="1" dirty="0"/>
              <a:t>算法</a:t>
            </a:r>
            <a:endParaRPr lang="en-US" altLang="zh-CN" sz="2400" b="1" dirty="0"/>
          </a:p>
          <a:p>
            <a:pPr marL="344170" lvl="1" indent="0">
              <a:spcAft>
                <a:spcPts val="600"/>
              </a:spcAft>
              <a:buNone/>
            </a:pPr>
            <a:endParaRPr lang="en-US" altLang="zh-CN" sz="2400" b="1" dirty="0">
              <a:solidFill>
                <a:srgbClr val="0070C0"/>
              </a:solidFill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3F4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950917" y="1652675"/>
            <a:ext cx="24388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404620" y="2029460"/>
          <a:ext cx="9511030" cy="4519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200"/>
                <a:gridCol w="963930"/>
                <a:gridCol w="956310"/>
                <a:gridCol w="955675"/>
                <a:gridCol w="956945"/>
                <a:gridCol w="955675"/>
                <a:gridCol w="956310"/>
                <a:gridCol w="955675"/>
                <a:gridCol w="956310"/>
              </a:tblGrid>
              <a:tr h="760730">
                <a:tc>
                  <a:txBody>
                    <a:bodyPr/>
                    <a:lstStyle/>
                    <a:p>
                      <a:pPr algn="ctr"/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初始化</a:t>
                      </a:r>
                      <a:r>
                        <a:rPr lang="zh-CN" altLang="en-US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半周线长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比率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+mn-ea"/>
                        </a:rPr>
                        <a:t>合法化总移动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比率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运行</a:t>
                      </a:r>
                      <a:r>
                        <a:rPr lang="zh-CN" altLang="en-US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时间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比率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zh-CN" altLang="en-US" sz="15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+mn-ea"/>
                        </a:rPr>
                        <a:t>合法化后半周线长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比率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</a:tr>
              <a:tr h="53721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Abacus</a:t>
                      </a:r>
                      <a:endParaRPr lang="en-US" sz="1500" b="0" i="0" kern="12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10268089</a:t>
                      </a:r>
                      <a:endParaRPr lang="en-US" altLang="zh-CN" sz="1500" b="0" i="0" kern="12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100%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+mn-ea"/>
                        </a:rPr>
                        <a:t>795709</a:t>
                      </a:r>
                      <a:endParaRPr lang="en-US" altLang="zh-CN" sz="15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100%</a:t>
                      </a:r>
                      <a:endParaRPr lang="en-US" altLang="zh-CN" sz="1500" b="0" i="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sz="15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+mn-ea"/>
                        </a:rPr>
                        <a:t>0.008917</a:t>
                      </a:r>
                      <a:endParaRPr lang="en-US" altLang="zh-CN" sz="1500" b="0" i="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sz="15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+mn-ea"/>
                        </a:rPr>
                        <a:t>100%</a:t>
                      </a:r>
                      <a:endParaRPr lang="en-US" altLang="zh-CN" sz="1500" b="0" i="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+mn-ea"/>
                        </a:rPr>
                        <a:t>10438089</a:t>
                      </a:r>
                      <a:endParaRPr lang="en-US" altLang="zh-CN" sz="1500" b="0" i="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sz="15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+mn-ea"/>
                        </a:rPr>
                        <a:t>100%</a:t>
                      </a:r>
                      <a:endParaRPr lang="en-US" altLang="zh-CN" sz="1500" b="0" i="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2550" marR="82550" marT="38100" marB="38100" anchor="ctr"/>
                </a:tc>
              </a:tr>
              <a:tr h="53721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Ours</a:t>
                      </a:r>
                      <a:endParaRPr lang="en-US" sz="1500" b="0" i="0" kern="12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10268089</a:t>
                      </a:r>
                      <a:endParaRPr lang="en-US" altLang="zh-CN" sz="1500" b="0" i="0" kern="12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100%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1471997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185%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0.005113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57%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10488732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100%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</a:tr>
              <a:tr h="5365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学长</a:t>
                      </a:r>
                      <a:endParaRPr lang="zh-CN" altLang="en-US" sz="1500" b="0" i="0" kern="12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10268089</a:t>
                      </a:r>
                      <a:endParaRPr lang="en-US" altLang="zh-CN" sz="1500" b="0" i="0" kern="12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100%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2490413</a:t>
                      </a:r>
                      <a:endParaRPr lang="en-US" altLang="zh-CN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313%</a:t>
                      </a:r>
                      <a:endParaRPr lang="en-US" altLang="zh-CN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0.004273</a:t>
                      </a:r>
                      <a:endParaRPr lang="en-US" altLang="zh-CN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48%</a:t>
                      </a:r>
                      <a:endParaRPr lang="en-US" altLang="zh-CN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11173933</a:t>
                      </a:r>
                      <a:endParaRPr lang="en-US" altLang="zh-CN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107%</a:t>
                      </a:r>
                      <a:endParaRPr lang="en-US" altLang="zh-CN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</a:tr>
              <a:tr h="5365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长优先</a:t>
                      </a:r>
                      <a:endParaRPr lang="zh-CN" altLang="en-US" sz="1500" b="0" i="0" kern="12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10268089</a:t>
                      </a:r>
                      <a:endParaRPr lang="en-US" altLang="zh-CN" sz="1500" b="0" i="0" kern="12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100%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2678135</a:t>
                      </a:r>
                      <a:endParaRPr lang="en-US" altLang="zh-CN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325%</a:t>
                      </a:r>
                      <a:endParaRPr lang="en-US" altLang="zh-CN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0.00458</a:t>
                      </a:r>
                      <a:endParaRPr lang="en-US" altLang="zh-CN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59%</a:t>
                      </a:r>
                      <a:endParaRPr lang="en-US" altLang="zh-CN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12141704</a:t>
                      </a:r>
                      <a:endParaRPr lang="en-US" altLang="zh-CN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500" b="0" i="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51%</a:t>
                      </a:r>
                      <a:endParaRPr lang="en-US" altLang="zh-CN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</a:tr>
              <a:tr h="5372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短</a:t>
                      </a:r>
                      <a:r>
                        <a:rPr lang="zh-CN" altLang="en-US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优先</a:t>
                      </a:r>
                      <a:endParaRPr lang="zh-CN" altLang="en-US" sz="1500" b="0" i="0" kern="12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10268089</a:t>
                      </a:r>
                      <a:endParaRPr lang="en-US" altLang="zh-CN" sz="1500" b="0" i="0" kern="12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100%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2585563</a:t>
                      </a:r>
                      <a:endParaRPr lang="en-US" altLang="zh-CN" sz="1500" b="0" i="0" kern="12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337%</a:t>
                      </a:r>
                      <a:endParaRPr lang="en-US" altLang="zh-CN" sz="1500" b="0" i="0" u="none" strike="noStrike" baseline="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5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0.005223</a:t>
                      </a:r>
                      <a:endParaRPr lang="en-US" altLang="zh-CN" sz="1500" b="0" i="0" u="none" strike="noStrike" baseline="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5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112%</a:t>
                      </a:r>
                      <a:endParaRPr lang="en-US" altLang="zh-CN" sz="1500" b="0" i="0" u="none" strike="noStrike" baseline="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5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11700020</a:t>
                      </a:r>
                      <a:endParaRPr lang="en-US" altLang="zh-CN" sz="1500" b="0" i="0" u="none" strike="noStrike" baseline="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5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116%</a:t>
                      </a:r>
                      <a:endParaRPr lang="en-US" altLang="zh-CN" sz="1500" b="0" i="0" u="none" strike="noStrike" baseline="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</a:tr>
              <a:tr h="53721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500" b="0" i="0" kern="12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10268089</a:t>
                      </a:r>
                      <a:endParaRPr lang="en-US" altLang="zh-CN" sz="1500" b="0" i="0" kern="12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100%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52582413</a:t>
                      </a:r>
                      <a:endParaRPr lang="en-US" altLang="zh-CN" sz="1500" b="0" i="0" kern="12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5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6608%</a:t>
                      </a:r>
                      <a:endParaRPr lang="en-US" altLang="zh-CN" sz="1500" b="0" i="0" u="none" strike="noStrike" baseline="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5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0.001112</a:t>
                      </a:r>
                      <a:endParaRPr lang="en-US" altLang="zh-CN" sz="1500" b="0" i="0" u="none" strike="noStrike" baseline="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5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12%</a:t>
                      </a:r>
                      <a:endParaRPr lang="en-US" altLang="zh-CN" sz="1500" b="0" i="0" u="none" strike="noStrike" baseline="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5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39953497</a:t>
                      </a:r>
                      <a:endParaRPr lang="en-US" altLang="zh-CN" sz="1500" b="0" i="0" u="none" strike="noStrike" baseline="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5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383%</a:t>
                      </a:r>
                      <a:endParaRPr lang="en-US" altLang="zh-CN" sz="1500" b="0" i="0" u="none" strike="noStrike" baseline="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</a:tr>
              <a:tr h="53721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500" b="0" i="0" kern="12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10268089</a:t>
                      </a:r>
                      <a:endParaRPr lang="en-US" altLang="zh-CN" sz="1500" b="0" i="0" kern="12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100%</a:t>
                      </a:r>
                      <a:endParaRPr lang="zh-CN" altLang="en-US" sz="1500" b="0" i="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5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54537789</a:t>
                      </a:r>
                      <a:endParaRPr lang="en-US" altLang="zh-CN" sz="1500" b="0" i="0" kern="12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5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6854%</a:t>
                      </a:r>
                      <a:endParaRPr lang="en-US" altLang="zh-CN" sz="1500" b="0" i="0" u="none" strike="noStrike" baseline="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5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0.001229</a:t>
                      </a:r>
                      <a:endParaRPr lang="en-US" altLang="zh-CN" sz="1500" b="0" i="0" u="none" strike="noStrike" baseline="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5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14%</a:t>
                      </a:r>
                      <a:endParaRPr lang="en-US" altLang="zh-CN" sz="1500" b="0" i="0" u="none" strike="noStrike" baseline="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5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41151150</a:t>
                      </a:r>
                      <a:endParaRPr lang="en-US" altLang="zh-CN" sz="1500" b="0" i="0" u="none" strike="noStrike" baseline="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500" b="0" i="0" u="none" strike="noStrike" baseline="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394%</a:t>
                      </a:r>
                      <a:endParaRPr lang="en-US" altLang="zh-CN" sz="1500" b="0" i="0" u="none" strike="noStrike" baseline="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04097" y="2169566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个人简介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97405" y="3043289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C++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实习总结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04965" y="391701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EDA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实习总结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4106763" y="2038707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06763" y="216956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4100071" y="2917075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93460" y="3039909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4107631" y="379544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098943" y="391272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97405" y="474430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感兴趣的内容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4100071" y="462273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91383" y="474001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感兴趣的内容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39210" y="2061845"/>
            <a:ext cx="5276215" cy="2506345"/>
          </a:xfrm>
        </p:spPr>
        <p:txBody>
          <a:bodyPr/>
          <a:lstStyle/>
          <a:p>
            <a:pPr lvl="1" algn="just"/>
            <a:r>
              <a:rPr lang="zh-CN" altLang="en-US" sz="2800" b="1" dirty="0">
                <a:solidFill>
                  <a:srgbClr val="0070C0"/>
                </a:solidFill>
              </a:rPr>
              <a:t>静态时序分析</a:t>
            </a:r>
            <a:endParaRPr lang="en-US" altLang="zh-CN" sz="1600" dirty="0"/>
          </a:p>
          <a:p>
            <a:pPr lvl="2" algn="just">
              <a:lnSpc>
                <a:spcPct val="120000"/>
              </a:lnSpc>
            </a:pPr>
            <a:r>
              <a:rPr lang="zh-CN" altLang="en-US" sz="1600" dirty="0"/>
              <a:t>时序驱动的详细布局</a:t>
            </a:r>
            <a:r>
              <a:rPr lang="en-US" altLang="zh-CN" sz="1600" dirty="0"/>
              <a:t>(</a:t>
            </a:r>
            <a:r>
              <a:rPr lang="zh-CN" altLang="en-US" sz="1600" dirty="0"/>
              <a:t>刚写完</a:t>
            </a:r>
            <a:r>
              <a:rPr lang="en-US" altLang="zh-CN" sz="1600" dirty="0"/>
              <a:t>)</a:t>
            </a:r>
            <a:r>
              <a:rPr lang="zh-CN" altLang="en-US" sz="1600" dirty="0"/>
              <a:t>；</a:t>
            </a:r>
            <a:endParaRPr lang="zh-CN" altLang="en-US" sz="1600" dirty="0"/>
          </a:p>
          <a:p>
            <a:pPr lvl="2" algn="just">
              <a:lnSpc>
                <a:spcPct val="120000"/>
              </a:lnSpc>
            </a:pPr>
            <a:r>
              <a:rPr lang="zh-CN" altLang="en-US" sz="1600" dirty="0"/>
              <a:t>时序驱动的全局布局</a:t>
            </a:r>
            <a:r>
              <a:rPr lang="en-US" altLang="zh-CN" sz="1600" dirty="0"/>
              <a:t>(</a:t>
            </a:r>
            <a:r>
              <a:rPr lang="zh-CN" altLang="en-US" sz="1600" dirty="0"/>
              <a:t>正在做</a:t>
            </a:r>
            <a:r>
              <a:rPr lang="en-US" altLang="zh-CN" sz="1600" dirty="0"/>
              <a:t>)</a:t>
            </a:r>
            <a:r>
              <a:rPr lang="zh-CN" altLang="en-US" sz="1600" dirty="0"/>
              <a:t>；</a:t>
            </a:r>
            <a:endParaRPr lang="zh-CN" altLang="en-US" sz="1600" dirty="0"/>
          </a:p>
          <a:p>
            <a:pPr lvl="2" algn="just">
              <a:lnSpc>
                <a:spcPct val="120000"/>
              </a:lnSpc>
            </a:pPr>
            <a:r>
              <a:rPr lang="zh-CN" altLang="en-US" sz="1600" dirty="0"/>
              <a:t>深度强化学习结合的</a:t>
            </a:r>
            <a:r>
              <a:rPr lang="en-US" altLang="zh-CN" sz="1600" dirty="0"/>
              <a:t>Gatesizing(</a:t>
            </a:r>
            <a:r>
              <a:rPr lang="zh-CN" altLang="en-US" sz="1600" dirty="0"/>
              <a:t>写了一半了</a:t>
            </a:r>
            <a:r>
              <a:rPr lang="en-US" altLang="zh-CN" sz="1600" dirty="0"/>
              <a:t>);</a:t>
            </a:r>
            <a:endParaRPr lang="zh-CN" altLang="en-US" sz="1600" dirty="0"/>
          </a:p>
          <a:p>
            <a:pPr marL="344170" lvl="1" indent="0" algn="just">
              <a:buNone/>
            </a:pPr>
            <a:endParaRPr lang="en-US" altLang="zh-CN" b="1" i="0" dirty="0">
              <a:solidFill>
                <a:srgbClr val="222226"/>
              </a:solidFill>
              <a:effectLst/>
              <a:latin typeface="PingFang S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757845" y="4596004"/>
            <a:ext cx="26763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OSCC</a:t>
            </a:r>
            <a:endParaRPr kumimoji="1" lang="en-US" altLang="zh-CN" sz="4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iEDA</a:t>
            </a:r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课题组</a:t>
            </a:r>
            <a:endParaRPr kumimoji="1"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540992" y="2320197"/>
            <a:ext cx="4906440" cy="1747706"/>
            <a:chOff x="375498" y="4757111"/>
            <a:chExt cx="4906440" cy="1747706"/>
          </a:xfrm>
        </p:grpSpPr>
        <p:sp>
          <p:nvSpPr>
            <p:cNvPr id="4" name="文本框 3"/>
            <p:cNvSpPr txBox="1"/>
            <p:nvPr/>
          </p:nvSpPr>
          <p:spPr>
            <a:xfrm>
              <a:off x="375498" y="4757111"/>
              <a:ext cx="4906440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dirty="0">
                  <a:solidFill>
                    <a:srgbClr val="0070C0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请批评指正</a:t>
              </a:r>
              <a:endParaRPr lang="zh-CN" altLang="en-US" sz="7200" dirty="0">
                <a:solidFill>
                  <a:srgbClr val="0070C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75498" y="5981597"/>
              <a:ext cx="4906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70C0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Thanks for your attention</a:t>
              </a:r>
              <a:endParaRPr lang="zh-CN" altLang="en-US" sz="2800" dirty="0">
                <a:solidFill>
                  <a:srgbClr val="0070C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cxnSp>
          <p:nvCxnSpPr>
            <p:cNvPr id="11" name="直接连接符 9"/>
            <p:cNvCxnSpPr/>
            <p:nvPr/>
          </p:nvCxnSpPr>
          <p:spPr>
            <a:xfrm>
              <a:off x="698546" y="5933282"/>
              <a:ext cx="4198144" cy="241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3490" y="1934210"/>
            <a:ext cx="9792335" cy="245872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学习经历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000" dirty="0"/>
              <a:t>西南科技大学 </a:t>
            </a:r>
            <a:r>
              <a:rPr lang="en-US" altLang="zh-CN" sz="2000" dirty="0"/>
              <a:t>			</a:t>
            </a:r>
            <a:r>
              <a:rPr lang="zh-CN" altLang="en-US" sz="2000" dirty="0"/>
              <a:t>软件工程</a:t>
            </a:r>
            <a:r>
              <a:rPr lang="en-US" altLang="zh-CN" sz="2000" dirty="0"/>
              <a:t>			</a:t>
            </a:r>
            <a:r>
              <a:rPr lang="zh-CN" altLang="en-US" sz="2000" dirty="0"/>
              <a:t>研一在读</a:t>
            </a:r>
            <a:r>
              <a:rPr lang="en-US" altLang="zh-CN" sz="2000" dirty="0"/>
              <a:t>	</a:t>
            </a:r>
            <a:endParaRPr lang="en-US" altLang="zh-CN" sz="2000" dirty="0"/>
          </a:p>
          <a:p>
            <a:pPr lvl="0" algn="just">
              <a:lnSpc>
                <a:spcPct val="120000"/>
              </a:lnSpc>
            </a:pPr>
            <a:r>
              <a:rPr lang="zh-CN" altLang="en-US" sz="2800" b="1" dirty="0">
                <a:solidFill>
                  <a:srgbClr val="0070C0"/>
                </a:solidFill>
              </a:rPr>
              <a:t>目</a:t>
            </a:r>
            <a:r>
              <a:rPr lang="zh-CN" altLang="en-US" sz="2800" b="1" dirty="0">
                <a:solidFill>
                  <a:srgbClr val="0070C0"/>
                </a:solidFill>
                <a:cs typeface="+mn-cs"/>
              </a:rPr>
              <a:t>前研究方向</a:t>
            </a:r>
            <a:endParaRPr lang="zh-CN" altLang="en-US" sz="2800" b="1" dirty="0">
              <a:solidFill>
                <a:srgbClr val="0070C0"/>
              </a:solidFill>
            </a:endParaRPr>
          </a:p>
          <a:p>
            <a:pPr lvl="1" algn="just">
              <a:lnSpc>
                <a:spcPct val="120000"/>
              </a:lnSpc>
            </a:pPr>
            <a:r>
              <a:rPr lang="zh-CN" altLang="en-US" sz="1800" dirty="0"/>
              <a:t>静态时序分析</a:t>
            </a:r>
            <a:r>
              <a:rPr lang="en-US" altLang="zh-CN" sz="1800" dirty="0"/>
              <a:t>-</a:t>
            </a:r>
            <a:r>
              <a:rPr lang="zh-CN" altLang="en-US" sz="1800" dirty="0"/>
              <a:t>通过深度强化学习的方式完成门的</a:t>
            </a:r>
            <a:r>
              <a:rPr lang="en-US" altLang="zh-CN" sz="1800" dirty="0"/>
              <a:t>Gatesizing</a:t>
            </a:r>
            <a:endParaRPr lang="en-US" altLang="zh-CN" sz="1800" dirty="0"/>
          </a:p>
          <a:p>
            <a:pPr lvl="1" algn="just">
              <a:lnSpc>
                <a:spcPct val="120000"/>
              </a:lnSpc>
            </a:pPr>
            <a:r>
              <a:rPr lang="zh-CN" altLang="en-US" sz="1800" dirty="0"/>
              <a:t>时序驱动的详细</a:t>
            </a:r>
            <a:r>
              <a:rPr lang="zh-CN" altLang="en-US" sz="1800" dirty="0"/>
              <a:t>布局</a:t>
            </a:r>
            <a:endParaRPr lang="zh-CN" altLang="en-US" sz="1800" dirty="0"/>
          </a:p>
          <a:p>
            <a:pPr lvl="0" algn="just">
              <a:lnSpc>
                <a:spcPct val="120000"/>
              </a:lnSpc>
            </a:pPr>
            <a:endParaRPr lang="zh-CN" alt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04097" y="2169566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个人简介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97405" y="3043289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C++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实习总结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04965" y="391701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EDA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实习总结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4106763" y="2038707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06763" y="216956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4100071" y="2917075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93460" y="3039909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4107631" y="379544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098943" y="391272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97405" y="474430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感兴趣的内容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4100071" y="462273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91383" y="474001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实习总结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复习了</a:t>
            </a:r>
            <a:r>
              <a:rPr lang="en-US" altLang="zh-CN" sz="2800" b="1" dirty="0">
                <a:solidFill>
                  <a:srgbClr val="0070C0"/>
                </a:solidFill>
              </a:rPr>
              <a:t>C++</a:t>
            </a:r>
            <a:r>
              <a:rPr lang="zh-CN" altLang="en-US" sz="2800" b="1" dirty="0">
                <a:solidFill>
                  <a:srgbClr val="0070C0"/>
                </a:solidFill>
              </a:rPr>
              <a:t>面向对象编程的语法细节</a:t>
            </a:r>
            <a:r>
              <a:rPr lang="en-US" altLang="zh-CN" sz="2800" b="1" dirty="0">
                <a:solidFill>
                  <a:srgbClr val="0070C0"/>
                </a:solidFill>
              </a:rPr>
              <a:t>	</a:t>
            </a:r>
            <a:endParaRPr lang="zh-CN" altLang="en-US" sz="2800" b="1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395" b="1" dirty="0">
                <a:cs typeface="+mn-ea"/>
              </a:rPr>
              <a:t>复习了封装，继承，多态，</a:t>
            </a:r>
            <a:r>
              <a:rPr lang="en-US" altLang="zh-CN" sz="2395" b="1" dirty="0">
                <a:cs typeface="+mn-ea"/>
              </a:rPr>
              <a:t>lambda</a:t>
            </a:r>
            <a:r>
              <a:rPr lang="zh-CN" altLang="en-US" sz="2395" b="1" dirty="0">
                <a:cs typeface="+mn-ea"/>
              </a:rPr>
              <a:t>函数等</a:t>
            </a:r>
            <a:r>
              <a:rPr lang="zh-CN" altLang="en-US" sz="2395" b="1" dirty="0">
                <a:cs typeface="+mn-ea"/>
              </a:rPr>
              <a:t>语法</a:t>
            </a:r>
            <a:endParaRPr lang="zh-CN" altLang="en-US" sz="2395" b="1" dirty="0">
              <a:cs typeface="+mn-ea"/>
            </a:endParaRPr>
          </a:p>
          <a:p>
            <a:pPr lvl="1">
              <a:spcAft>
                <a:spcPts val="600"/>
              </a:spcAft>
            </a:pPr>
            <a:r>
              <a:rPr lang="zh-CN" altLang="en-US" sz="2395" b="1" dirty="0"/>
              <a:t>移动语义，完美转发，函数模板，回调函数，智能指针</a:t>
            </a:r>
            <a:r>
              <a:rPr lang="zh-CN" altLang="en-US" sz="2395" b="1" dirty="0">
                <a:sym typeface="+mn-ea"/>
              </a:rPr>
              <a:t>等</a:t>
            </a:r>
            <a:r>
              <a:rPr lang="zh-CN" altLang="en-US" sz="2395" dirty="0"/>
              <a:t>；</a:t>
            </a:r>
            <a:endParaRPr lang="en-US" altLang="zh-CN" sz="2395" dirty="0"/>
          </a:p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学习了在大型项目中所必须用到的工具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solidFill>
                  <a:srgbClr val="FF0000"/>
                </a:solidFill>
              </a:rPr>
              <a:t>Cmake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solidFill>
                  <a:srgbClr val="FF0000"/>
                </a:solidFill>
              </a:rPr>
              <a:t>Doxygen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sym typeface="+mn-ea"/>
              </a:rPr>
              <a:t>Google Test</a:t>
            </a:r>
            <a:endParaRPr lang="en-US" altLang="zh-CN" sz="2400" dirty="0">
              <a:sym typeface="+mn-ea"/>
            </a:endParaRP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solidFill>
                  <a:srgbClr val="FF0000"/>
                </a:solidFill>
              </a:rPr>
              <a:t>Git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en-US" altLang="zh-CN" sz="2400" dirty="0" err="1">
                <a:solidFill>
                  <a:srgbClr val="FF0000"/>
                </a:solidFill>
                <a:sym typeface="+mn-ea"/>
              </a:rPr>
              <a:t>VSCode</a:t>
            </a:r>
            <a:r>
              <a:rPr lang="zh-CN" altLang="en-US" sz="2400" dirty="0"/>
              <a:t>（以前感觉不好用，现在感觉没了</a:t>
            </a:r>
            <a:r>
              <a:rPr lang="zh-CN" altLang="en-US" sz="2400" dirty="0"/>
              <a:t>真不行）</a:t>
            </a:r>
            <a:endParaRPr lang="en-US" altLang="zh-CN" sz="2400" dirty="0"/>
          </a:p>
          <a:p>
            <a:pPr>
              <a:spcAft>
                <a:spcPts val="600"/>
              </a:spcAft>
            </a:pPr>
            <a:endParaRPr lang="zh-CN" altLang="en-US" sz="28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/>
              <a:t>实习总结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学习笔记</a:t>
            </a:r>
            <a:endParaRPr lang="en-US" altLang="zh-CN" sz="2800" b="1" dirty="0"/>
          </a:p>
          <a:p>
            <a:pPr lvl="1">
              <a:spcAft>
                <a:spcPts val="600"/>
              </a:spcAft>
            </a:pPr>
            <a:endParaRPr lang="zh-CN" altLang="en-US" sz="2400" dirty="0"/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CMake</a:t>
            </a:r>
            <a:r>
              <a:rPr lang="zh-CN" altLang="en-US" sz="2400" dirty="0"/>
              <a:t>，</a:t>
            </a:r>
            <a:r>
              <a:rPr lang="en-US" altLang="zh-CN" sz="2400" dirty="0"/>
              <a:t>Google Test,DoxyGen</a:t>
            </a:r>
            <a:r>
              <a:rPr lang="zh-CN" altLang="en-US" sz="2400" dirty="0"/>
              <a:t>思维导图</a:t>
            </a:r>
            <a:endParaRPr lang="zh-CN" altLang="en-US" sz="2400" dirty="0">
              <a:hlinkClick r:id="rId1" action="ppaction://hlinkfile"/>
            </a:endParaRP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CmakeLists</a:t>
            </a:r>
            <a:r>
              <a:rPr lang="zh-CN" altLang="en-US" sz="2400" dirty="0"/>
              <a:t>对大型软件开发模块化</a:t>
            </a:r>
            <a:r>
              <a:rPr lang="en-US" altLang="zh-CN" sz="2400" dirty="0">
                <a:cs typeface="+mn-ea"/>
              </a:rPr>
              <a:t>示</a:t>
            </a:r>
            <a:r>
              <a:rPr lang="zh-CN" altLang="en-US" sz="2400" dirty="0"/>
              <a:t>例</a:t>
            </a:r>
            <a:endParaRPr lang="zh-CN" altLang="en-US" sz="2400" dirty="0"/>
          </a:p>
          <a:p>
            <a:pPr lvl="1">
              <a:spcAft>
                <a:spcPts val="600"/>
              </a:spcAft>
            </a:pPr>
            <a:r>
              <a:rPr lang="zh-CN" altLang="en-US" sz="2400" dirty="0"/>
              <a:t>常用</a:t>
            </a:r>
            <a:r>
              <a:rPr lang="en-US" altLang="zh-CN" sz="2400" dirty="0"/>
              <a:t>Git</a:t>
            </a:r>
            <a:r>
              <a:rPr lang="zh-CN" altLang="en-US" sz="2400" dirty="0"/>
              <a:t>命令以及实验汇总</a:t>
            </a:r>
            <a:endParaRPr lang="zh-CN" altLang="en-US" sz="2400" dirty="0"/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C++</a:t>
            </a:r>
            <a:r>
              <a:rPr lang="zh-CN" altLang="en-US" sz="2400" dirty="0"/>
              <a:t>知识汇总</a:t>
            </a:r>
            <a:endParaRPr lang="zh-CN" altLang="en-US" sz="2400" dirty="0"/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Astar</a:t>
            </a:r>
            <a:r>
              <a:rPr lang="zh-CN" altLang="en-US" sz="2400" dirty="0"/>
              <a:t>实现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2"/>
          <p:cNvSpPr txBox="1"/>
          <p:nvPr/>
        </p:nvSpPr>
        <p:spPr bwMode="auto">
          <a:xfrm>
            <a:off x="4833242" y="1042912"/>
            <a:ext cx="2361337" cy="102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kern="0" dirty="0">
                <a:solidFill>
                  <a:srgbClr val="0070C0"/>
                </a:solidFill>
              </a:rPr>
              <a:t>建模抽象</a:t>
            </a:r>
            <a:endParaRPr lang="en-US" altLang="zh-CN" sz="2800" b="1" kern="0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400" b="1" dirty="0"/>
              <a:t>数据</a:t>
            </a:r>
            <a:endParaRPr lang="en-US" altLang="zh-CN" sz="2400" b="1" dirty="0"/>
          </a:p>
          <a:p>
            <a:pPr lvl="2">
              <a:spcAft>
                <a:spcPts val="600"/>
              </a:spcAft>
            </a:pPr>
            <a:endParaRPr lang="en-US" altLang="zh-CN" sz="2100" b="1" kern="0" dirty="0">
              <a:solidFill>
                <a:srgbClr val="C00000"/>
              </a:solidFill>
            </a:endParaRPr>
          </a:p>
          <a:p>
            <a:pPr marL="693420" lvl="2" indent="0">
              <a:spcAft>
                <a:spcPts val="600"/>
              </a:spcAft>
              <a:buNone/>
            </a:pPr>
            <a:endParaRPr lang="en-US" altLang="zh-CN" sz="2100" b="1" kern="0" dirty="0">
              <a:solidFill>
                <a:srgbClr val="C00000"/>
              </a:solidFill>
            </a:endParaRPr>
          </a:p>
          <a:p>
            <a:pPr marL="693420" lvl="2" indent="0">
              <a:spcAft>
                <a:spcPts val="600"/>
              </a:spcAft>
              <a:buNone/>
            </a:pPr>
            <a:endParaRPr lang="en-US" altLang="zh-CN" sz="2100" b="1" kern="0" dirty="0">
              <a:solidFill>
                <a:srgbClr val="0070C0"/>
              </a:solidFill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/>
              <a:t>算法</a:t>
            </a:r>
            <a:endParaRPr lang="en-US" altLang="zh-CN" sz="2400" b="1" dirty="0"/>
          </a:p>
          <a:p>
            <a:pPr lvl="2">
              <a:spcAft>
                <a:spcPts val="600"/>
              </a:spcAft>
            </a:pPr>
            <a:r>
              <a:rPr lang="en-US" altLang="zh-CN" sz="1800" dirty="0"/>
              <a:t>A*</a:t>
            </a:r>
            <a:r>
              <a:rPr lang="zh-CN" altLang="en-US" sz="1800" dirty="0"/>
              <a:t>算法</a:t>
            </a:r>
            <a:endParaRPr lang="en-US" altLang="zh-CN" sz="1800" dirty="0"/>
          </a:p>
          <a:p>
            <a:pPr marL="693420" lvl="2" indent="0">
              <a:spcAft>
                <a:spcPts val="600"/>
              </a:spcAft>
              <a:buNone/>
            </a:pPr>
            <a:endParaRPr lang="en-US" altLang="zh-CN" sz="400" dirty="0"/>
          </a:p>
          <a:p>
            <a:pPr lvl="1">
              <a:spcAft>
                <a:spcPts val="600"/>
              </a:spcAft>
            </a:pPr>
            <a:r>
              <a:rPr lang="zh-CN" altLang="en-US" sz="2400" b="1" dirty="0"/>
              <a:t>结果</a:t>
            </a:r>
            <a:endParaRPr lang="zh-CN" altLang="en-US" sz="2400" b="1" dirty="0"/>
          </a:p>
          <a:p>
            <a:pPr lvl="2">
              <a:spcAft>
                <a:spcPts val="600"/>
              </a:spcAft>
            </a:pPr>
            <a:r>
              <a:rPr lang="zh-CN" altLang="en-US" sz="1800" dirty="0"/>
              <a:t>路径点集合</a:t>
            </a:r>
            <a:endParaRPr lang="zh-CN" altLang="en-US" sz="18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A*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86008" y="1053707"/>
            <a:ext cx="5038477" cy="493417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800" b="1" dirty="0">
                <a:solidFill>
                  <a:srgbClr val="0070C0"/>
                </a:solidFill>
              </a:rPr>
              <a:t>代码实现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400" b="1" kern="1200" dirty="0">
                <a:cs typeface="+mn-cs"/>
              </a:rPr>
              <a:t>建立类</a:t>
            </a:r>
            <a:endParaRPr lang="en-US" altLang="zh-CN" sz="2400" b="1" kern="1200" dirty="0">
              <a:cs typeface="+mn-cs"/>
            </a:endParaRPr>
          </a:p>
          <a:p>
            <a:pPr lvl="2">
              <a:spcAft>
                <a:spcPts val="600"/>
              </a:spcAft>
            </a:pPr>
            <a:r>
              <a:rPr lang="en-US" altLang="zh-CN" sz="1800" dirty="0"/>
              <a:t>Point: </a:t>
            </a:r>
            <a:r>
              <a:rPr lang="zh-CN" altLang="en-US" sz="1800" dirty="0"/>
              <a:t>记录点</a:t>
            </a:r>
            <a:endParaRPr lang="zh-CN" altLang="en-US" sz="1800" dirty="0"/>
          </a:p>
          <a:p>
            <a:pPr lvl="2">
              <a:spcAft>
                <a:spcPts val="600"/>
              </a:spcAft>
            </a:pPr>
            <a:r>
              <a:rPr lang="en-US" altLang="zh-CN" sz="1800" dirty="0"/>
              <a:t>Graph: </a:t>
            </a:r>
            <a:r>
              <a:rPr lang="zh-CN" altLang="en-US" sz="1800" dirty="0"/>
              <a:t>存储图</a:t>
            </a:r>
            <a:endParaRPr lang="en-US" altLang="zh-CN" sz="1800" dirty="0"/>
          </a:p>
          <a:p>
            <a:pPr lvl="2">
              <a:spcAft>
                <a:spcPts val="600"/>
              </a:spcAft>
            </a:pPr>
            <a:r>
              <a:rPr lang="en-US" altLang="zh-CN" sz="1800" dirty="0" err="1"/>
              <a:t>AStar: </a:t>
            </a:r>
            <a:r>
              <a:rPr lang="en-US" altLang="zh-CN" sz="1800" dirty="0"/>
              <a:t>A*</a:t>
            </a:r>
            <a:r>
              <a:rPr lang="zh-CN" altLang="en-US" sz="1800" dirty="0"/>
              <a:t>算法</a:t>
            </a:r>
            <a:endParaRPr lang="zh-CN" altLang="en-US" sz="1800" dirty="0"/>
          </a:p>
          <a:p>
            <a:pPr lvl="2">
              <a:spcAft>
                <a:spcPts val="600"/>
              </a:spcAft>
            </a:pPr>
            <a:r>
              <a:rPr lang="en-US" altLang="zh-CN" sz="1800" dirty="0"/>
              <a:t>Visualization: </a:t>
            </a:r>
            <a:r>
              <a:rPr lang="zh-CN" altLang="en-US" sz="1800" dirty="0"/>
              <a:t>可视化</a:t>
            </a:r>
            <a:endParaRPr lang="en-US" altLang="zh-CN" sz="1800" dirty="0"/>
          </a:p>
          <a:p>
            <a:pPr lvl="2">
              <a:spcAft>
                <a:spcPts val="600"/>
              </a:spcAft>
            </a:pPr>
            <a:r>
              <a:rPr lang="en-US" altLang="zh-CN" sz="1800" dirty="0" err="1"/>
              <a:t>TestMap: </a:t>
            </a:r>
            <a:r>
              <a:rPr lang="zh-CN" altLang="en-US" sz="1800" dirty="0"/>
              <a:t>生成随机图测试</a:t>
            </a:r>
            <a:endParaRPr lang="en-US" altLang="zh-CN" sz="1800" dirty="0"/>
          </a:p>
          <a:p>
            <a:pPr lvl="2">
              <a:spcAft>
                <a:spcPts val="600"/>
              </a:spcAft>
            </a:pPr>
            <a:endParaRPr lang="en-US" altLang="zh-CN" sz="1800" dirty="0"/>
          </a:p>
          <a:p>
            <a:pPr marL="693420" lvl="2" indent="0">
              <a:spcAft>
                <a:spcPts val="600"/>
              </a:spcAft>
              <a:buNone/>
            </a:pPr>
            <a:endParaRPr lang="en-US" altLang="zh-CN" sz="2100" dirty="0"/>
          </a:p>
        </p:txBody>
      </p:sp>
      <p:sp>
        <p:nvSpPr>
          <p:cNvPr id="6" name="箭头: 右 5"/>
          <p:cNvSpPr/>
          <p:nvPr/>
        </p:nvSpPr>
        <p:spPr bwMode="auto">
          <a:xfrm>
            <a:off x="4015729" y="3188694"/>
            <a:ext cx="547459" cy="48577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681414" y="2155986"/>
            <a:ext cx="2602230" cy="1053465"/>
            <a:chOff x="570867" y="4508068"/>
            <a:chExt cx="2602230" cy="1053465"/>
          </a:xfrm>
        </p:grpSpPr>
        <p:sp>
          <p:nvSpPr>
            <p:cNvPr id="13" name="矩形 12"/>
            <p:cNvSpPr/>
            <p:nvPr/>
          </p:nvSpPr>
          <p:spPr bwMode="auto">
            <a:xfrm>
              <a:off x="570867" y="4821861"/>
              <a:ext cx="714946" cy="387581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rPr>
                <a:t>地图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1642747" y="4508068"/>
              <a:ext cx="1524635" cy="38735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权重点</a:t>
              </a:r>
              <a:r>
                <a: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集合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1642747" y="5174183"/>
              <a:ext cx="1530350" cy="38735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特殊点</a:t>
              </a:r>
              <a:r>
                <a: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集合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7" name="连接符: 肘形 26"/>
            <p:cNvCxnSpPr>
              <a:stCxn id="13" idx="3"/>
              <a:endCxn id="14" idx="1"/>
            </p:cNvCxnSpPr>
            <p:nvPr/>
          </p:nvCxnSpPr>
          <p:spPr bwMode="auto">
            <a:xfrm flipV="1">
              <a:off x="1285683" y="4701582"/>
              <a:ext cx="356870" cy="313690"/>
            </a:xfrm>
            <a:prstGeom prst="bentConnector3">
              <a:avLst>
                <a:gd name="adj1" fmla="val 49946"/>
              </a:avLst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9" name="连接符: 肘形 28"/>
            <p:cNvCxnSpPr>
              <a:stCxn id="13" idx="3"/>
              <a:endCxn id="15" idx="1"/>
            </p:cNvCxnSpPr>
            <p:nvPr/>
          </p:nvCxnSpPr>
          <p:spPr bwMode="auto">
            <a:xfrm>
              <a:off x="1285683" y="5015272"/>
              <a:ext cx="356870" cy="352425"/>
            </a:xfrm>
            <a:prstGeom prst="bentConnector3">
              <a:avLst>
                <a:gd name="adj1" fmla="val 49946"/>
              </a:avLst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</p:grpSp>
      <p:sp>
        <p:nvSpPr>
          <p:cNvPr id="32" name="内容占位符 2"/>
          <p:cNvSpPr txBox="1"/>
          <p:nvPr/>
        </p:nvSpPr>
        <p:spPr bwMode="auto">
          <a:xfrm>
            <a:off x="383514" y="1053549"/>
            <a:ext cx="3760991" cy="290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kern="0" dirty="0">
                <a:solidFill>
                  <a:srgbClr val="0070C0"/>
                </a:solidFill>
              </a:rPr>
              <a:t>问题</a:t>
            </a:r>
            <a:endParaRPr lang="en-US" altLang="zh-CN" sz="2800" b="1" kern="0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r>
              <a:rPr lang="zh-CN" altLang="en-US" sz="2400" b="1" dirty="0"/>
              <a:t>构建地图</a:t>
            </a:r>
            <a:endParaRPr lang="en-US" altLang="zh-CN" sz="2400" b="1" dirty="0"/>
          </a:p>
          <a:p>
            <a:pPr lvl="1">
              <a:spcAft>
                <a:spcPts val="600"/>
              </a:spcAft>
            </a:pPr>
            <a:r>
              <a:rPr lang="en-US" altLang="zh-CN" sz="2400" b="1" dirty="0"/>
              <a:t>A*</a:t>
            </a:r>
            <a:r>
              <a:rPr lang="zh-CN" altLang="en-US" sz="2400" b="1" dirty="0"/>
              <a:t>算法</a:t>
            </a:r>
            <a:endParaRPr lang="zh-CN" altLang="en-US" sz="2400" b="1" dirty="0"/>
          </a:p>
          <a:p>
            <a:pPr lvl="1">
              <a:spcAft>
                <a:spcPts val="600"/>
              </a:spcAft>
            </a:pPr>
            <a:r>
              <a:rPr lang="zh-CN" altLang="en-US" sz="2400" b="1" dirty="0"/>
              <a:t>路径反馈</a:t>
            </a:r>
            <a:endParaRPr lang="en-US" altLang="zh-CN" sz="2400" b="1" dirty="0"/>
          </a:p>
          <a:p>
            <a:pPr lvl="2">
              <a:spcAft>
                <a:spcPts val="600"/>
              </a:spcAft>
            </a:pPr>
            <a:endParaRPr lang="en-US" altLang="zh-CN" sz="2100" b="1" kern="0" dirty="0">
              <a:solidFill>
                <a:srgbClr val="0070C0"/>
              </a:solidFill>
            </a:endParaRPr>
          </a:p>
        </p:txBody>
      </p:sp>
      <p:sp>
        <p:nvSpPr>
          <p:cNvPr id="77" name="箭头: 右 76"/>
          <p:cNvSpPr/>
          <p:nvPr/>
        </p:nvSpPr>
        <p:spPr bwMode="auto">
          <a:xfrm>
            <a:off x="7538873" y="3188694"/>
            <a:ext cx="547459" cy="48577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3429000"/>
            <a:ext cx="2672080" cy="14611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45665" y="5810885"/>
            <a:ext cx="8355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算法背景</a:t>
            </a:r>
            <a:r>
              <a:rPr lang="en-US" altLang="zh-CN"/>
              <a:t>:</a:t>
            </a:r>
            <a:r>
              <a:rPr lang="zh-CN" altLang="en-US"/>
              <a:t>禁止任何形式的斜线，因为在</a:t>
            </a:r>
            <a:r>
              <a:rPr lang="en-US" altLang="zh-CN"/>
              <a:t>Routing</a:t>
            </a:r>
            <a:r>
              <a:rPr lang="zh-CN" altLang="en-US"/>
              <a:t>的一般工艺中，不允许倾斜</a:t>
            </a:r>
            <a:r>
              <a:rPr lang="zh-CN" altLang="en-US"/>
              <a:t>走线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A*</a:t>
            </a:r>
            <a:endParaRPr lang="zh-CN" altLang="en-US" dirty="0"/>
          </a:p>
        </p:txBody>
      </p:sp>
      <p:sp>
        <p:nvSpPr>
          <p:cNvPr id="32" name="内容占位符 2"/>
          <p:cNvSpPr txBox="1"/>
          <p:nvPr/>
        </p:nvSpPr>
        <p:spPr bwMode="auto">
          <a:xfrm>
            <a:off x="439394" y="1049739"/>
            <a:ext cx="5550774" cy="448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sz="2800" b="1" kern="0" dirty="0">
                <a:solidFill>
                  <a:srgbClr val="0070C0"/>
                </a:solidFill>
              </a:rPr>
              <a:t>核心代码</a:t>
            </a:r>
            <a:endParaRPr lang="en-US" altLang="zh-CN" sz="2800" b="1" kern="0" dirty="0">
              <a:solidFill>
                <a:srgbClr val="0070C0"/>
              </a:solidFill>
            </a:endParaRPr>
          </a:p>
          <a:p>
            <a:pPr lvl="1">
              <a:spcAft>
                <a:spcPts val="600"/>
              </a:spcAft>
            </a:pPr>
            <a:endParaRPr lang="zh-CN" altLang="en-US" sz="1400" kern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420" y="1703070"/>
            <a:ext cx="5866765" cy="4298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195" y="699135"/>
            <a:ext cx="4975225" cy="59715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</a:t>
            </a:r>
            <a:r>
              <a:rPr lang="zh-CN" altLang="en-US" dirty="0"/>
              <a:t>设计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095" y="2384425"/>
            <a:ext cx="5060950" cy="2336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238375"/>
            <a:ext cx="6378575" cy="26289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87.18401574803164,&quot;left&quot;:315.35614173228345,&quot;top&quot;:136.47811023622043,&quot;width&quot;:539.4507874015748}"/>
</p:tagLst>
</file>

<file path=ppt/tags/tag10.xml><?xml version="1.0" encoding="utf-8"?>
<p:tagLst xmlns:p="http://schemas.openxmlformats.org/presentationml/2006/main">
  <p:tag name="KSO_WM_DIAGRAM_VIRTUALLY_FRAME" val="{&quot;height&quot;:287.18401574803164,&quot;left&quot;:315.35614173228345,&quot;top&quot;:136.47811023622043,&quot;width&quot;:539.4507874015748}"/>
</p:tagLst>
</file>

<file path=ppt/tags/tag11.xml><?xml version="1.0" encoding="utf-8"?>
<p:tagLst xmlns:p="http://schemas.openxmlformats.org/presentationml/2006/main">
  <p:tag name="KSO_WM_DIAGRAM_VIRTUALLY_FRAME" val="{&quot;height&quot;:287.18401574803164,&quot;left&quot;:315.35614173228345,&quot;top&quot;:136.47811023622043,&quot;width&quot;:539.4507874015748}"/>
</p:tagLst>
</file>

<file path=ppt/tags/tag12.xml><?xml version="1.0" encoding="utf-8"?>
<p:tagLst xmlns:p="http://schemas.openxmlformats.org/presentationml/2006/main">
  <p:tag name="KSO_WM_DIAGRAM_VIRTUALLY_FRAME" val="{&quot;height&quot;:287.18401574803164,&quot;left&quot;:315.35614173228345,&quot;top&quot;:136.47811023622043,&quot;width&quot;:539.4507874015748}"/>
</p:tagLst>
</file>

<file path=ppt/tags/tag13.xml><?xml version="1.0" encoding="utf-8"?>
<p:tagLst xmlns:p="http://schemas.openxmlformats.org/presentationml/2006/main">
  <p:tag name="KSO_WM_DIAGRAM_VIRTUALLY_FRAME" val="{&quot;height&quot;:263.1340157480316,&quot;left&quot;:322.15614173228346,&quot;top&quot;:160.52811023622047,&quot;width&quot;:351.34606299212595}"/>
</p:tagLst>
</file>

<file path=ppt/tags/tag14.xml><?xml version="1.0" encoding="utf-8"?>
<p:tagLst xmlns:p="http://schemas.openxmlformats.org/presentationml/2006/main">
  <p:tag name="KSO_WM_DIAGRAM_VIRTUALLY_FRAME" val="{&quot;height&quot;:263.1340157480316,&quot;left&quot;:322.15614173228346,&quot;top&quot;:160.52811023622047,&quot;width&quot;:351.34606299212595}"/>
</p:tagLst>
</file>

<file path=ppt/tags/tag15.xml><?xml version="1.0" encoding="utf-8"?>
<p:tagLst xmlns:p="http://schemas.openxmlformats.org/presentationml/2006/main">
  <p:tag name="KSO_WM_DIAGRAM_VIRTUALLY_FRAME" val="{&quot;height&quot;:263.1340157480316,&quot;left&quot;:322.15614173228346,&quot;top&quot;:160.52811023622047,&quot;width&quot;:351.34606299212595}"/>
</p:tagLst>
</file>

<file path=ppt/tags/tag16.xml><?xml version="1.0" encoding="utf-8"?>
<p:tagLst xmlns:p="http://schemas.openxmlformats.org/presentationml/2006/main">
  <p:tag name="KSO_WM_DIAGRAM_VIRTUALLY_FRAME" val="{&quot;height&quot;:263.1340157480316,&quot;left&quot;:322.15614173228346,&quot;top&quot;:160.52811023622047,&quot;width&quot;:351.34606299212595}"/>
</p:tagLst>
</file>

<file path=ppt/tags/tag17.xml><?xml version="1.0" encoding="utf-8"?>
<p:tagLst xmlns:p="http://schemas.openxmlformats.org/presentationml/2006/main">
  <p:tag name="KSO_WM_DIAGRAM_VIRTUALLY_FRAME" val="{&quot;height&quot;:263.1340157480316,&quot;left&quot;:322.15614173228346,&quot;top&quot;:160.52811023622047,&quot;width&quot;:351.34606299212595}"/>
</p:tagLst>
</file>

<file path=ppt/tags/tag18.xml><?xml version="1.0" encoding="utf-8"?>
<p:tagLst xmlns:p="http://schemas.openxmlformats.org/presentationml/2006/main">
  <p:tag name="KSO_WM_DIAGRAM_VIRTUALLY_FRAME" val="{&quot;height&quot;:263.1340157480316,&quot;left&quot;:322.15614173228346,&quot;top&quot;:160.52811023622047,&quot;width&quot;:351.34606299212595}"/>
</p:tagLst>
</file>

<file path=ppt/tags/tag19.xml><?xml version="1.0" encoding="utf-8"?>
<p:tagLst xmlns:p="http://schemas.openxmlformats.org/presentationml/2006/main">
  <p:tag name="KSO_WM_DIAGRAM_VIRTUALLY_FRAME" val="{&quot;height&quot;:263.1340157480316,&quot;left&quot;:322.15614173228346,&quot;top&quot;:160.52811023622047,&quot;width&quot;:351.34606299212595}"/>
</p:tagLst>
</file>

<file path=ppt/tags/tag2.xml><?xml version="1.0" encoding="utf-8"?>
<p:tagLst xmlns:p="http://schemas.openxmlformats.org/presentationml/2006/main">
  <p:tag name="KSO_WM_DIAGRAM_VIRTUALLY_FRAME" val="{&quot;height&quot;:287.18401574803164,&quot;left&quot;:315.35614173228345,&quot;top&quot;:136.47811023622043,&quot;width&quot;:539.4507874015748}"/>
</p:tagLst>
</file>

<file path=ppt/tags/tag20.xml><?xml version="1.0" encoding="utf-8"?>
<p:tagLst xmlns:p="http://schemas.openxmlformats.org/presentationml/2006/main">
  <p:tag name="KSO_WM_DIAGRAM_VIRTUALLY_FRAME" val="{&quot;height&quot;:263.1340157480316,&quot;left&quot;:322.15614173228346,&quot;top&quot;:160.52811023622047,&quot;width&quot;:351.34606299212595}"/>
</p:tagLst>
</file>

<file path=ppt/tags/tag21.xml><?xml version="1.0" encoding="utf-8"?>
<p:tagLst xmlns:p="http://schemas.openxmlformats.org/presentationml/2006/main">
  <p:tag name="KSO_WM_DIAGRAM_VIRTUALLY_FRAME" val="{&quot;height&quot;:263.1340157480316,&quot;left&quot;:322.15614173228346,&quot;top&quot;:160.52811023622047,&quot;width&quot;:351.34606299212595}"/>
</p:tagLst>
</file>

<file path=ppt/tags/tag22.xml><?xml version="1.0" encoding="utf-8"?>
<p:tagLst xmlns:p="http://schemas.openxmlformats.org/presentationml/2006/main">
  <p:tag name="KSO_WM_DIAGRAM_VIRTUALLY_FRAME" val="{&quot;height&quot;:263.1340157480316,&quot;left&quot;:322.15614173228346,&quot;top&quot;:160.52811023622047,&quot;width&quot;:351.34606299212595}"/>
</p:tagLst>
</file>

<file path=ppt/tags/tag23.xml><?xml version="1.0" encoding="utf-8"?>
<p:tagLst xmlns:p="http://schemas.openxmlformats.org/presentationml/2006/main">
  <p:tag name="KSO_WM_DIAGRAM_VIRTUALLY_FRAME" val="{&quot;height&quot;:263.1340157480316,&quot;left&quot;:322.15614173228346,&quot;top&quot;:160.52811023622047,&quot;width&quot;:351.34606299212595}"/>
</p:tagLst>
</file>

<file path=ppt/tags/tag24.xml><?xml version="1.0" encoding="utf-8"?>
<p:tagLst xmlns:p="http://schemas.openxmlformats.org/presentationml/2006/main">
  <p:tag name="KSO_WM_DIAGRAM_VIRTUALLY_FRAME" val="{&quot;height&quot;:263.1340157480316,&quot;left&quot;:322.15614173228346,&quot;top&quot;:160.52811023622047,&quot;width&quot;:351.34606299212595}"/>
</p:tagLst>
</file>

<file path=ppt/tags/tag25.xml><?xml version="1.0" encoding="utf-8"?>
<p:tagLst xmlns:p="http://schemas.openxmlformats.org/presentationml/2006/main">
  <p:tag name="TABLE_ENDDRAG_ORIGIN_RECT" val="748*229"/>
  <p:tag name="TABLE_ENDDRAG_RECT" val="175*156*748*229"/>
</p:tagLst>
</file>

<file path=ppt/tags/tag26.xml><?xml version="1.0" encoding="utf-8"?>
<p:tagLst xmlns:p="http://schemas.openxmlformats.org/presentationml/2006/main">
  <p:tag name="KSO_WPP_MARK_KEY" val="cdb95a24-2b95-4bf6-8262-ec269aa88444"/>
  <p:tag name="COMMONDATA" val="eyJoZGlkIjoiNDNlMTA4NjFkYmZhNmE5MjgxNTZiMmZjMWZjMjk0ZTcifQ=="/>
  <p:tag name="commondata" val="eyJoZGlkIjoiMzM0MmZjNjJmYzY4NDkyNzcwNTdjZDk0MTFlZjkwNmYifQ=="/>
</p:tagLst>
</file>

<file path=ppt/tags/tag3.xml><?xml version="1.0" encoding="utf-8"?>
<p:tagLst xmlns:p="http://schemas.openxmlformats.org/presentationml/2006/main">
  <p:tag name="KSO_WM_DIAGRAM_VIRTUALLY_FRAME" val="{&quot;height&quot;:287.18401574803164,&quot;left&quot;:315.35614173228345,&quot;top&quot;:136.47811023622043,&quot;width&quot;:539.4507874015748}"/>
</p:tagLst>
</file>

<file path=ppt/tags/tag4.xml><?xml version="1.0" encoding="utf-8"?>
<p:tagLst xmlns:p="http://schemas.openxmlformats.org/presentationml/2006/main">
  <p:tag name="KSO_WM_DIAGRAM_VIRTUALLY_FRAME" val="{&quot;height&quot;:287.18401574803164,&quot;left&quot;:315.35614173228345,&quot;top&quot;:136.47811023622043,&quot;width&quot;:539.4507874015748}"/>
</p:tagLst>
</file>

<file path=ppt/tags/tag5.xml><?xml version="1.0" encoding="utf-8"?>
<p:tagLst xmlns:p="http://schemas.openxmlformats.org/presentationml/2006/main">
  <p:tag name="KSO_WM_DIAGRAM_VIRTUALLY_FRAME" val="{&quot;height&quot;:287.18401574803164,&quot;left&quot;:315.35614173228345,&quot;top&quot;:136.47811023622043,&quot;width&quot;:539.4507874015748}"/>
</p:tagLst>
</file>

<file path=ppt/tags/tag6.xml><?xml version="1.0" encoding="utf-8"?>
<p:tagLst xmlns:p="http://schemas.openxmlformats.org/presentationml/2006/main">
  <p:tag name="KSO_WM_DIAGRAM_VIRTUALLY_FRAME" val="{&quot;height&quot;:287.18401574803164,&quot;left&quot;:315.35614173228345,&quot;top&quot;:136.47811023622043,&quot;width&quot;:539.4507874015748}"/>
</p:tagLst>
</file>

<file path=ppt/tags/tag7.xml><?xml version="1.0" encoding="utf-8"?>
<p:tagLst xmlns:p="http://schemas.openxmlformats.org/presentationml/2006/main">
  <p:tag name="KSO_WM_DIAGRAM_VIRTUALLY_FRAME" val="{&quot;height&quot;:287.18401574803164,&quot;left&quot;:315.35614173228345,&quot;top&quot;:136.47811023622043,&quot;width&quot;:539.4507874015748}"/>
</p:tagLst>
</file>

<file path=ppt/tags/tag8.xml><?xml version="1.0" encoding="utf-8"?>
<p:tagLst xmlns:p="http://schemas.openxmlformats.org/presentationml/2006/main">
  <p:tag name="KSO_WM_DIAGRAM_VIRTUALLY_FRAME" val="{&quot;height&quot;:287.18401574803164,&quot;left&quot;:315.35614173228345,&quot;top&quot;:136.47811023622043,&quot;width&quot;:539.4507874015748}"/>
</p:tagLst>
</file>

<file path=ppt/tags/tag9.xml><?xml version="1.0" encoding="utf-8"?>
<p:tagLst xmlns:p="http://schemas.openxmlformats.org/presentationml/2006/main">
  <p:tag name="KSO_WM_DIAGRAM_VIRTUALLY_FRAME" val="{&quot;height&quot;:287.18401574803164,&quot;left&quot;:315.35614173228345,&quot;top&quot;:136.47811023622043,&quot;width&quot;:539.4507874015748}"/>
</p:tagLst>
</file>

<file path=ppt/theme/theme1.xml><?xml version="1.0" encoding="utf-8"?>
<a:theme xmlns:a="http://schemas.openxmlformats.org/drawingml/2006/main" name="Network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solidFill>
          <a:schemeClr val="accent1"/>
        </a:solidFill>
        <a:ln w="22225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</a:spPr>
      <a:bodyPr/>
      <a:lstStyle/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2247</Words>
  <Application>WPS 演示</Application>
  <PresentationFormat>宽屏</PresentationFormat>
  <Paragraphs>390</Paragraphs>
  <Slides>29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29</vt:i4>
      </vt:variant>
    </vt:vector>
  </HeadingPairs>
  <TitlesOfParts>
    <vt:vector size="51" baseType="lpstr">
      <vt:lpstr>Arial</vt:lpstr>
      <vt:lpstr>宋体</vt:lpstr>
      <vt:lpstr>Wingdings</vt:lpstr>
      <vt:lpstr>微软雅黑</vt:lpstr>
      <vt:lpstr>Times New Roman</vt:lpstr>
      <vt:lpstr>Arial Black</vt:lpstr>
      <vt:lpstr>Consolas</vt:lpstr>
      <vt:lpstr>Arial Unicode MS</vt:lpstr>
      <vt:lpstr>等线</vt:lpstr>
      <vt:lpstr>PingFangSC</vt:lpstr>
      <vt:lpstr>Segoe Print</vt:lpstr>
      <vt:lpstr>PingFang SC</vt:lpstr>
      <vt:lpstr>华康俪金黑W8(P)</vt:lpstr>
      <vt:lpstr>黑体</vt:lpstr>
      <vt:lpstr>等线 Light</vt:lpstr>
      <vt:lpstr>Network</vt:lpstr>
      <vt:lpstr>自定义设计方案</vt:lpstr>
      <vt:lpstr>Visio.Drawing.15</vt:lpstr>
      <vt:lpstr>Visio.Drawing.15</vt:lpstr>
      <vt:lpstr>Visio.Drawing.15</vt:lpstr>
      <vt:lpstr>Visio.Drawing.15</vt:lpstr>
      <vt:lpstr>Visio.Drawing.15</vt:lpstr>
      <vt:lpstr>iEDA水滴计划答辩                     ——2024-08             </vt:lpstr>
      <vt:lpstr>PowerPoint 演示文稿</vt:lpstr>
      <vt:lpstr>个人简介</vt:lpstr>
      <vt:lpstr>PowerPoint 演示文稿</vt:lpstr>
      <vt:lpstr>C++实习总结</vt:lpstr>
      <vt:lpstr>C++实习总结</vt:lpstr>
      <vt:lpstr>Assignment 3</vt:lpstr>
      <vt:lpstr>Assignment 3</vt:lpstr>
      <vt:lpstr>A*</vt:lpstr>
      <vt:lpstr>结构设计</vt:lpstr>
      <vt:lpstr>结构设计</vt:lpstr>
      <vt:lpstr>结构设计</vt:lpstr>
      <vt:lpstr>结构设计</vt:lpstr>
      <vt:lpstr>结构设计</vt:lpstr>
      <vt:lpstr>C++实习总结</vt:lpstr>
      <vt:lpstr>PowerPoint 演示文稿</vt:lpstr>
      <vt:lpstr>EDA实习总结</vt:lpstr>
      <vt:lpstr>EDA基础知识</vt:lpstr>
      <vt:lpstr>EDA基础知识</vt:lpstr>
      <vt:lpstr>EDA基础知识</vt:lpstr>
      <vt:lpstr>EDA基础知识</vt:lpstr>
      <vt:lpstr>iEDA工程布局合法化</vt:lpstr>
      <vt:lpstr>iEDA工程布局合法化</vt:lpstr>
      <vt:lpstr>Tetris合法化</vt:lpstr>
      <vt:lpstr>Tetris合法化</vt:lpstr>
      <vt:lpstr>iEDA工程布局合法化</vt:lpstr>
      <vt:lpstr>PowerPoint 演示文稿</vt:lpstr>
      <vt:lpstr>感兴趣的内容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Lau Samuel</dc:creator>
  <cp:lastModifiedBy>懒狗的</cp:lastModifiedBy>
  <cp:revision>3158</cp:revision>
  <dcterms:created xsi:type="dcterms:W3CDTF">2018-08-11T07:24:00Z</dcterms:created>
  <dcterms:modified xsi:type="dcterms:W3CDTF">2024-08-16T05:27:34Z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31BB6DA3ED414C6BA5EC78DEE94590E6</vt:lpwstr>
  </property>
  <property fmtid="{D5CDD505-2E9C-101B-9397-08002B2CF9AE}" pid="3" name="KSOProductBuildVer">
    <vt:lpwstr>2052-12.1.0.17827</vt:lpwstr>
  </property>
</Properties>
</file>